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29"/>
  </p:notesMasterIdLst>
  <p:handoutMasterIdLst>
    <p:handoutMasterId r:id="rId30"/>
  </p:handoutMasterIdLst>
  <p:sldIdLst>
    <p:sldId id="257" r:id="rId2"/>
    <p:sldId id="263" r:id="rId3"/>
    <p:sldId id="264" r:id="rId4"/>
    <p:sldId id="266" r:id="rId5"/>
    <p:sldId id="265"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7F1"/>
    <a:srgbClr val="344529"/>
    <a:srgbClr val="2B3922"/>
    <a:srgbClr val="2E3722"/>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96"/>
      </p:cViewPr>
      <p:guideLst/>
    </p:cSldViewPr>
  </p:slideViewPr>
  <p:notesTextViewPr>
    <p:cViewPr>
      <p:scale>
        <a:sx n="1" d="1"/>
        <a:sy n="1" d="1"/>
      </p:scale>
      <p:origin x="0" y="0"/>
    </p:cViewPr>
  </p:notesTextViewPr>
  <p:notesViewPr>
    <p:cSldViewPr snapToGrid="0">
      <p:cViewPr varScale="1">
        <p:scale>
          <a:sx n="124" d="100"/>
          <a:sy n="124" d="100"/>
        </p:scale>
        <p:origin x="49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B5C320A-F5C8-4FD6-86FF-35D2EBF085B6}" type="datetime1">
              <a:rPr lang="ru-RU" smtClean="0"/>
              <a:t>11.10.2020</a:t>
            </a:fld>
            <a:endParaRPr lang="en-US"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5C702C7-E599-40D9-B30E-0392896973B5}" type="datetime1">
              <a:rPr lang="ru-RU" smtClean="0"/>
              <a:t>11.10.2020</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
              <a:t>Щелкните, чтобы изменить стили текста образца слайда</a:t>
            </a:r>
            <a:endParaRPr lang="en-US"/>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Прямоугольник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Прямоугольник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Прямоугольник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Группа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Прямая соединительная линия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pPr rtl="0"/>
            <a:r>
              <a:rPr lang="ru-RU"/>
              <a:t>Образец заголовка</a:t>
            </a:r>
            <a:endParaRPr lang="en-US" dirty="0"/>
          </a:p>
        </p:txBody>
      </p:sp>
      <p:sp>
        <p:nvSpPr>
          <p:cNvPr id="3" name="Подзаголовок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a:t>Образец подзаголовка</a:t>
            </a:r>
            <a:endParaRPr lang="en-US" dirty="0"/>
          </a:p>
        </p:txBody>
      </p:sp>
      <p:sp>
        <p:nvSpPr>
          <p:cNvPr id="20" name="Дата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6506E9A3-1561-45B7-908B-DACC52528ABB}" type="datetime1">
              <a:rPr lang="ru-RU" smtClean="0"/>
              <a:t>11.10.2020</a:t>
            </a:fld>
            <a:endParaRPr lang="en-US" dirty="0"/>
          </a:p>
        </p:txBody>
      </p:sp>
      <p:sp>
        <p:nvSpPr>
          <p:cNvPr id="21" name="Нижний колонтитул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Номер слайда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3E92B999-6CB2-48D4-8AF6-3D1A5D13436B}" type="datetime1">
              <a:rPr lang="ru-RU" smtClean="0"/>
              <a:t>11.10.2020</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91600" y="762000"/>
            <a:ext cx="2362200" cy="5257800"/>
          </a:xfrm>
        </p:spPr>
        <p:txBody>
          <a:bodyPr vert="eaVert"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a:xfrm>
            <a:off x="838200" y="762000"/>
            <a:ext cx="8077200" cy="5257800"/>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B52C98DB-1092-48C4-AD4E-BD3E9D2E2345}" type="datetime1">
              <a:rPr lang="ru-RU" smtClean="0"/>
              <a:t>11.10.2020</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idx="1"/>
          </p:nvPr>
        </p:nvSpPr>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629C2F20-7994-4D1E-A01C-96ECBA4612EB}" type="datetime1">
              <a:rPr lang="ru-RU" smtClean="0"/>
              <a:t>11.10.2020</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Прямоугольник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Прямоугольник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Прямоугольник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pPr rtl="0"/>
            <a:r>
              <a:rPr lang="ru-RU"/>
              <a:t>Образец заголовка</a:t>
            </a:r>
            <a:endParaRPr lang="en-US" dirty="0"/>
          </a:p>
        </p:txBody>
      </p:sp>
      <p:grpSp>
        <p:nvGrpSpPr>
          <p:cNvPr id="16" name="Группа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Прямая соединительная линия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Текст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p>
        </p:txBody>
      </p:sp>
      <p:sp>
        <p:nvSpPr>
          <p:cNvPr id="4" name="Дата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7B2CE4EA-3B49-4A00-ADF3-7C7272A626C1}" type="datetime1">
              <a:rPr lang="ru-RU" smtClean="0"/>
              <a:t>11.10.2020</a:t>
            </a:fld>
            <a:endParaRPr lang="en-US" dirty="0"/>
          </a:p>
        </p:txBody>
      </p:sp>
      <p:sp>
        <p:nvSpPr>
          <p:cNvPr id="5" name="Нижний колонтитул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Номер слайда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Объект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5" name="Дата 4"/>
          <p:cNvSpPr>
            <a:spLocks noGrp="1"/>
          </p:cNvSpPr>
          <p:nvPr>
            <p:ph type="dt" sz="half" idx="10"/>
          </p:nvPr>
        </p:nvSpPr>
        <p:spPr/>
        <p:txBody>
          <a:bodyPr rtlCol="0"/>
          <a:lstStyle/>
          <a:p>
            <a:pPr rtl="0"/>
            <a:fld id="{9A16848F-27AD-43B9-904C-1CF05D24EB3C}" type="datetime1">
              <a:rPr lang="ru-RU" smtClean="0"/>
              <a:t>11.10.2020</a:t>
            </a:fld>
            <a:endParaRPr lang="en-US"/>
          </a:p>
        </p:txBody>
      </p:sp>
      <p:sp>
        <p:nvSpPr>
          <p:cNvPr id="6" name="Нижний колонтитул 5"/>
          <p:cNvSpPr>
            <a:spLocks noGrp="1"/>
          </p:cNvSpPr>
          <p:nvPr>
            <p:ph type="ftr" sz="quarter" idx="11"/>
          </p:nvPr>
        </p:nvSpPr>
        <p:spPr/>
        <p:txBody>
          <a:bodyPr rtlCol="0"/>
          <a:lstStyle/>
          <a:p>
            <a:pPr rtl="0"/>
            <a:endParaRPr lang="en-US"/>
          </a:p>
        </p:txBody>
      </p:sp>
      <p:sp>
        <p:nvSpPr>
          <p:cNvPr id="7" name="Номер слайда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Текст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
          </a:p>
        </p:txBody>
      </p:sp>
      <p:sp>
        <p:nvSpPr>
          <p:cNvPr id="5" name="Текст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
          </a:p>
        </p:txBody>
      </p:sp>
      <p:sp>
        <p:nvSpPr>
          <p:cNvPr id="7" name="Дата 6"/>
          <p:cNvSpPr>
            <a:spLocks noGrp="1"/>
          </p:cNvSpPr>
          <p:nvPr>
            <p:ph type="dt" sz="half" idx="10"/>
          </p:nvPr>
        </p:nvSpPr>
        <p:spPr/>
        <p:txBody>
          <a:bodyPr rtlCol="0"/>
          <a:lstStyle/>
          <a:p>
            <a:pPr rtl="0"/>
            <a:fld id="{23090412-2DE5-405A-816E-F08FB54EB168}" type="datetime1">
              <a:rPr lang="ru-RU" smtClean="0"/>
              <a:t>11.10.2020</a:t>
            </a:fld>
            <a:endParaRPr lang="en-US"/>
          </a:p>
        </p:txBody>
      </p:sp>
      <p:sp>
        <p:nvSpPr>
          <p:cNvPr id="8" name="Нижний колонтитул 7"/>
          <p:cNvSpPr>
            <a:spLocks noGrp="1"/>
          </p:cNvSpPr>
          <p:nvPr>
            <p:ph type="ftr" sz="quarter" idx="11"/>
          </p:nvPr>
        </p:nvSpPr>
        <p:spPr/>
        <p:txBody>
          <a:bodyPr rtlCol="0"/>
          <a:lstStyle/>
          <a:p>
            <a:pPr rtl="0"/>
            <a:endParaRPr lang="en-US"/>
          </a:p>
        </p:txBody>
      </p:sp>
      <p:sp>
        <p:nvSpPr>
          <p:cNvPr id="9" name="Номер слайда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Дата 2"/>
          <p:cNvSpPr>
            <a:spLocks noGrp="1"/>
          </p:cNvSpPr>
          <p:nvPr>
            <p:ph type="dt" sz="half" idx="10"/>
          </p:nvPr>
        </p:nvSpPr>
        <p:spPr/>
        <p:txBody>
          <a:bodyPr rtlCol="0"/>
          <a:lstStyle/>
          <a:p>
            <a:pPr rtl="0"/>
            <a:fld id="{F4C2D7CB-4DC1-4BB7-BF00-4C36160857E0}" type="datetime1">
              <a:rPr lang="ru-RU" smtClean="0"/>
              <a:t>11.10.2020</a:t>
            </a:fld>
            <a:endParaRPr lang="en-US"/>
          </a:p>
        </p:txBody>
      </p:sp>
      <p:sp>
        <p:nvSpPr>
          <p:cNvPr id="4" name="Нижний колонтитул 3"/>
          <p:cNvSpPr>
            <a:spLocks noGrp="1"/>
          </p:cNvSpPr>
          <p:nvPr>
            <p:ph type="ftr" sz="quarter" idx="11"/>
          </p:nvPr>
        </p:nvSpPr>
        <p:spPr/>
        <p:txBody>
          <a:bodyPr rtlCol="0"/>
          <a:lstStyle/>
          <a:p>
            <a:pPr rtl="0"/>
            <a:endParaRPr lang="en-US"/>
          </a:p>
        </p:txBody>
      </p:sp>
      <p:sp>
        <p:nvSpPr>
          <p:cNvPr id="5" name="Номер слайда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4060D38F-E364-4ED4-9BF4-D7F00FFBE76A}" type="datetime1">
              <a:rPr lang="ru-RU" smtClean="0"/>
              <a:t>11.10.2020</a:t>
            </a:fld>
            <a:endParaRPr lang="en-US"/>
          </a:p>
        </p:txBody>
      </p:sp>
      <p:sp>
        <p:nvSpPr>
          <p:cNvPr id="3" name="Нижний колонтитул 2"/>
          <p:cNvSpPr>
            <a:spLocks noGrp="1"/>
          </p:cNvSpPr>
          <p:nvPr>
            <p:ph type="ftr" sz="quarter" idx="11"/>
          </p:nvPr>
        </p:nvSpPr>
        <p:spPr/>
        <p:txBody>
          <a:bodyPr rtlCol="0"/>
          <a:lstStyle/>
          <a:p>
            <a:pPr rtl="0"/>
            <a:endParaRPr lang="en-US"/>
          </a:p>
        </p:txBody>
      </p:sp>
      <p:sp>
        <p:nvSpPr>
          <p:cNvPr id="4" name="Номер слайда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Прямоугольник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ru-RU"/>
              <a:t>Образец заголовка</a:t>
            </a:r>
            <a:endParaRPr lang="en-US" dirty="0"/>
          </a:p>
        </p:txBody>
      </p:sp>
      <p:sp>
        <p:nvSpPr>
          <p:cNvPr id="3" name="Объект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Текст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8" name="Дата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F183FEFD-AB08-4CB5-AE4D-2F6B12D8E3B0}" type="datetime1">
              <a:rPr lang="ru-RU" smtClean="0"/>
              <a:t>11.10.2020</a:t>
            </a:fld>
            <a:endParaRPr lang="en-US"/>
          </a:p>
        </p:txBody>
      </p:sp>
      <p:sp>
        <p:nvSpPr>
          <p:cNvPr id="9" name="Нижний колонтитул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Номер слайда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Рисунок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endParaRPr lang="en-US" dirty="0"/>
          </a:p>
        </p:txBody>
      </p:sp>
      <p:sp>
        <p:nvSpPr>
          <p:cNvPr id="5" name="Дата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EBEA1583-5CEF-4E36-A7FC-D34B7E954D76}" type="datetime1">
              <a:rPr lang="ru-RU" smtClean="0"/>
              <a:t>11.10.2020</a:t>
            </a:fld>
            <a:endParaRPr lang="en-US" dirty="0"/>
          </a:p>
        </p:txBody>
      </p:sp>
      <p:sp>
        <p:nvSpPr>
          <p:cNvPr id="6" name="Нижний колонтитул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Номер слайда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Прямоугольник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ru-RU"/>
              <a:t>Образец заголовка</a:t>
            </a:r>
            <a:endParaRPr lang="en-US" dirty="0"/>
          </a:p>
        </p:txBody>
      </p:sp>
      <p:sp>
        <p:nvSpPr>
          <p:cNvPr id="4" name="Текст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Прямоугольник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Прямоугольник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Прямоугольник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Заголовок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ru" dirty="0"/>
              <a:t>Стиль образца заголовка</a:t>
            </a:r>
            <a:endParaRPr lang="en-US" dirty="0"/>
          </a:p>
        </p:txBody>
      </p:sp>
      <p:sp>
        <p:nvSpPr>
          <p:cNvPr id="3" name="Текст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ru"/>
              <a:t>Щелкните, чтобы изменить стили текста образца слайда</a:t>
            </a:r>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dirty="0"/>
          </a:p>
        </p:txBody>
      </p:sp>
      <p:sp>
        <p:nvSpPr>
          <p:cNvPr id="4" name="Дата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1068A786-B8BF-4988-ACBA-DD9B5BC8D522}" type="datetime1">
              <a:rPr lang="ru-RU" smtClean="0"/>
              <a:t>11.10.2020</a:t>
            </a:fld>
            <a:endParaRPr lang="en-US" dirty="0"/>
          </a:p>
        </p:txBody>
      </p:sp>
      <p:sp>
        <p:nvSpPr>
          <p:cNvPr id="5" name="Нижний колонтитул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Номер слайда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Рисунок 5" descr="Крупный план логотипа&#10;&#10;Автоматически созданное описание">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Прямоугольник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Прямоугольник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Заголовок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643115"/>
          </a:xfrm>
        </p:spPr>
        <p:txBody>
          <a:bodyPr rtlCol="0">
            <a:normAutofit/>
          </a:bodyPr>
          <a:lstStyle/>
          <a:p>
            <a:r>
              <a:rPr lang="ru-RU" sz="3200" dirty="0">
                <a:solidFill>
                  <a:schemeClr val="tx1"/>
                </a:solidFill>
                <a:latin typeface="Garamond" panose="02020404030301010803" pitchFamily="18" charset="0"/>
              </a:rPr>
              <a:t>Т</a:t>
            </a:r>
            <a:r>
              <a:rPr lang="ru-RU" sz="3200" cap="none" dirty="0">
                <a:solidFill>
                  <a:schemeClr val="tx1"/>
                </a:solidFill>
                <a:latin typeface="Garamond" panose="02020404030301010803" pitchFamily="18" charset="0"/>
              </a:rPr>
              <a:t>ема</a:t>
            </a:r>
            <a:r>
              <a:rPr lang="ru-RU" sz="3200" dirty="0">
                <a:solidFill>
                  <a:schemeClr val="tx1"/>
                </a:solidFill>
                <a:latin typeface="Garamond" panose="02020404030301010803" pitchFamily="18" charset="0"/>
              </a:rPr>
              <a:t> 4 «Ф</a:t>
            </a:r>
            <a:r>
              <a:rPr lang="ru-RU" sz="3200" cap="none" dirty="0">
                <a:solidFill>
                  <a:schemeClr val="tx1"/>
                </a:solidFill>
                <a:latin typeface="Garamond" panose="02020404030301010803" pitchFamily="18" charset="0"/>
              </a:rPr>
              <a:t>ондовый</a:t>
            </a:r>
            <a:r>
              <a:rPr lang="ru-RU" sz="3200" dirty="0">
                <a:solidFill>
                  <a:schemeClr val="tx1"/>
                </a:solidFill>
                <a:latin typeface="Garamond" panose="02020404030301010803" pitchFamily="18" charset="0"/>
              </a:rPr>
              <a:t> </a:t>
            </a:r>
            <a:r>
              <a:rPr lang="ru-RU" sz="3200" cap="none" dirty="0">
                <a:solidFill>
                  <a:schemeClr val="tx1"/>
                </a:solidFill>
                <a:latin typeface="Garamond" panose="02020404030301010803" pitchFamily="18" charset="0"/>
              </a:rPr>
              <a:t>рынок</a:t>
            </a:r>
            <a:r>
              <a:rPr lang="ru-RU" sz="3200" dirty="0">
                <a:solidFill>
                  <a:schemeClr val="tx1"/>
                </a:solidFill>
                <a:latin typeface="Garamond" panose="02020404030301010803" pitchFamily="18" charset="0"/>
              </a:rPr>
              <a:t>»</a:t>
            </a:r>
            <a:endParaRPr lang="ru" sz="3200" dirty="0">
              <a:solidFill>
                <a:schemeClr val="tx1"/>
              </a:solidFill>
              <a:latin typeface="Garamond" panose="02020404030301010803" pitchFamily="18" charset="0"/>
            </a:endParaRPr>
          </a:p>
        </p:txBody>
      </p:sp>
      <p:sp>
        <p:nvSpPr>
          <p:cNvPr id="3" name="Подзаголовок 2">
            <a:extLst>
              <a:ext uri="{FF2B5EF4-FFF2-40B4-BE49-F238E27FC236}">
                <a16:creationId xmlns:a16="http://schemas.microsoft.com/office/drawing/2014/main" id="{C8722DDC-8EEE-4A06-8DFE-B44871EAA2CF}"/>
              </a:ext>
            </a:extLst>
          </p:cNvPr>
          <p:cNvSpPr>
            <a:spLocks noGrp="1"/>
          </p:cNvSpPr>
          <p:nvPr>
            <p:ph type="subTitle" idx="1"/>
          </p:nvPr>
        </p:nvSpPr>
        <p:spPr>
          <a:xfrm>
            <a:off x="6033793" y="3429000"/>
            <a:ext cx="4775075" cy="1126644"/>
          </a:xfrm>
        </p:spPr>
        <p:txBody>
          <a:bodyPr rtlCol="0">
            <a:noAutofit/>
          </a:bodyPr>
          <a:lstStyle/>
          <a:p>
            <a:pPr algn="l">
              <a:spcAft>
                <a:spcPts val="600"/>
              </a:spcAft>
            </a:pPr>
            <a:r>
              <a:rPr lang="ru-RU" dirty="0">
                <a:solidFill>
                  <a:schemeClr val="tx1"/>
                </a:solidFill>
                <a:latin typeface="Garamond" panose="02020404030301010803" pitchFamily="18" charset="0"/>
              </a:rPr>
              <a:t>1. Понятие рынка ценных бумаг и его функции</a:t>
            </a:r>
          </a:p>
          <a:p>
            <a:pPr algn="l">
              <a:spcAft>
                <a:spcPts val="600"/>
              </a:spcAft>
            </a:pPr>
            <a:r>
              <a:rPr lang="ru-RU" dirty="0">
                <a:solidFill>
                  <a:schemeClr val="tx1"/>
                </a:solidFill>
                <a:latin typeface="Garamond" panose="02020404030301010803" pitchFamily="18" charset="0"/>
              </a:rPr>
              <a:t>2. Ценные бумаги и их характеристика </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усеченные противолежащие углы 2">
            <a:extLst>
              <a:ext uri="{FF2B5EF4-FFF2-40B4-BE49-F238E27FC236}">
                <a16:creationId xmlns:a16="http://schemas.microsoft.com/office/drawing/2014/main" id="{9C32BE1C-9D07-460C-941C-1F6C1A4F5E30}"/>
              </a:ext>
            </a:extLst>
          </p:cNvPr>
          <p:cNvSpPr/>
          <p:nvPr/>
        </p:nvSpPr>
        <p:spPr>
          <a:xfrm>
            <a:off x="535459" y="477794"/>
            <a:ext cx="11121082" cy="650789"/>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Garamond" panose="02020404030301010803" pitchFamily="18" charset="0"/>
              </a:rPr>
              <a:t>Основные функции Центрального банка по регулированию финансового рынка:</a:t>
            </a:r>
          </a:p>
        </p:txBody>
      </p:sp>
      <p:sp>
        <p:nvSpPr>
          <p:cNvPr id="4" name="Прямоугольник: усеченные противолежащие углы 3">
            <a:extLst>
              <a:ext uri="{FF2B5EF4-FFF2-40B4-BE49-F238E27FC236}">
                <a16:creationId xmlns:a16="http://schemas.microsoft.com/office/drawing/2014/main" id="{5A89C42B-F674-4C5A-B9A6-89AB25DB48A3}"/>
              </a:ext>
            </a:extLst>
          </p:cNvPr>
          <p:cNvSpPr/>
          <p:nvPr/>
        </p:nvSpPr>
        <p:spPr>
          <a:xfrm>
            <a:off x="535459" y="1285103"/>
            <a:ext cx="11121082" cy="151576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42900" algn="just">
              <a:spcAft>
                <a:spcPts val="0"/>
              </a:spcAft>
              <a:buFont typeface="Symbol" panose="05050102010706020507" pitchFamily="18" charset="2"/>
              <a:buChar char=""/>
            </a:pPr>
            <a:r>
              <a:rPr lang="ru-RU" dirty="0">
                <a:solidFill>
                  <a:srgbClr val="FCF7F1"/>
                </a:solidFill>
                <a:latin typeface="Garamond" panose="02020404030301010803" pitchFamily="18" charset="0"/>
                <a:ea typeface="Times New Roman" panose="02020603050405020304" pitchFamily="18" charset="0"/>
                <a:cs typeface="Times New Roman" panose="02020603050405020304" pitchFamily="18" charset="0"/>
              </a:rPr>
              <a:t>установление обязательных норм и правил для участников финансового рынка;</a:t>
            </a:r>
            <a:endParaRPr lang="ru-RU" dirty="0">
              <a:solidFill>
                <a:srgbClr val="FCF7F1"/>
              </a:solidFill>
              <a:latin typeface="Garamond" panose="02020404030301010803" pitchFamily="18" charset="0"/>
              <a:ea typeface="Calibri" panose="020F0502020204030204" pitchFamily="34" charset="0"/>
              <a:cs typeface="Times New Roman" panose="02020603050405020304" pitchFamily="18" charset="0"/>
            </a:endParaRPr>
          </a:p>
          <a:p>
            <a:pPr lvl="0" indent="-342900" algn="just">
              <a:spcAft>
                <a:spcPts val="0"/>
              </a:spcAft>
              <a:buFont typeface="Symbol" panose="05050102010706020507" pitchFamily="18" charset="2"/>
              <a:buChar char=""/>
            </a:pPr>
            <a:r>
              <a:rPr lang="ru-RU" dirty="0">
                <a:solidFill>
                  <a:srgbClr val="FCF7F1"/>
                </a:solidFill>
                <a:latin typeface="Garamond" panose="02020404030301010803" pitchFamily="18" charset="0"/>
                <a:ea typeface="Times New Roman" panose="02020603050405020304" pitchFamily="18" charset="0"/>
                <a:cs typeface="Times New Roman" panose="02020603050405020304" pitchFamily="18" charset="0"/>
              </a:rPr>
              <a:t>надзор за участниками финансового рынка;</a:t>
            </a:r>
            <a:endParaRPr lang="ru-RU" dirty="0">
              <a:solidFill>
                <a:srgbClr val="FCF7F1"/>
              </a:solidFill>
              <a:latin typeface="Garamond" panose="02020404030301010803" pitchFamily="18" charset="0"/>
              <a:ea typeface="Calibri" panose="020F0502020204030204" pitchFamily="34" charset="0"/>
              <a:cs typeface="Times New Roman" panose="02020603050405020304" pitchFamily="18" charset="0"/>
            </a:endParaRPr>
          </a:p>
          <a:p>
            <a:pPr lvl="0" indent="-342900" algn="just">
              <a:spcAft>
                <a:spcPts val="0"/>
              </a:spcAft>
              <a:buFont typeface="Symbol" panose="05050102010706020507" pitchFamily="18" charset="2"/>
              <a:buChar char=""/>
            </a:pPr>
            <a:r>
              <a:rPr lang="ru-RU" dirty="0">
                <a:solidFill>
                  <a:srgbClr val="FCF7F1"/>
                </a:solidFill>
                <a:latin typeface="Garamond" panose="02020404030301010803" pitchFamily="18" charset="0"/>
                <a:ea typeface="Times New Roman" panose="02020603050405020304" pitchFamily="18" charset="0"/>
                <a:cs typeface="Times New Roman" panose="02020603050405020304" pitchFamily="18" charset="0"/>
              </a:rPr>
              <a:t>лицензирование участников финансового рынка;</a:t>
            </a:r>
            <a:endParaRPr lang="ru-RU" dirty="0">
              <a:solidFill>
                <a:srgbClr val="FCF7F1"/>
              </a:solidFill>
              <a:latin typeface="Garamond" panose="02020404030301010803" pitchFamily="18" charset="0"/>
              <a:ea typeface="Calibri" panose="020F0502020204030204" pitchFamily="34" charset="0"/>
              <a:cs typeface="Times New Roman" panose="02020603050405020304" pitchFamily="18" charset="0"/>
            </a:endParaRPr>
          </a:p>
          <a:p>
            <a:pPr lvl="0" indent="-342900" algn="just">
              <a:spcAft>
                <a:spcPts val="0"/>
              </a:spcAft>
              <a:buFont typeface="Symbol" panose="05050102010706020507" pitchFamily="18" charset="2"/>
              <a:buChar char=""/>
            </a:pPr>
            <a:r>
              <a:rPr lang="ru-RU" dirty="0">
                <a:solidFill>
                  <a:srgbClr val="FCF7F1"/>
                </a:solidFill>
                <a:latin typeface="Garamond" panose="02020404030301010803" pitchFamily="18" charset="0"/>
                <a:ea typeface="Times New Roman" panose="02020603050405020304" pitchFamily="18" charset="0"/>
                <a:cs typeface="Times New Roman" panose="02020603050405020304" pitchFamily="18" charset="0"/>
              </a:rPr>
              <a:t>государственная регистрация выпусков ценных бумаг;</a:t>
            </a:r>
            <a:endParaRPr lang="ru-RU" dirty="0">
              <a:solidFill>
                <a:srgbClr val="FCF7F1"/>
              </a:solidFill>
              <a:latin typeface="Garamond" panose="02020404030301010803" pitchFamily="18" charset="0"/>
              <a:ea typeface="Calibri" panose="020F0502020204030204" pitchFamily="34" charset="0"/>
              <a:cs typeface="Times New Roman" panose="02020603050405020304" pitchFamily="18" charset="0"/>
            </a:endParaRPr>
          </a:p>
          <a:p>
            <a:pPr lvl="0" indent="-342900" algn="just">
              <a:spcAft>
                <a:spcPts val="0"/>
              </a:spcAft>
              <a:buFont typeface="Symbol" panose="05050102010706020507" pitchFamily="18" charset="2"/>
              <a:buChar char=""/>
            </a:pPr>
            <a:r>
              <a:rPr lang="ru-RU" dirty="0">
                <a:solidFill>
                  <a:srgbClr val="FCF7F1"/>
                </a:solidFill>
                <a:latin typeface="Garamond" panose="02020404030301010803" pitchFamily="18" charset="0"/>
                <a:ea typeface="Times New Roman" panose="02020603050405020304" pitchFamily="18" charset="0"/>
                <a:cs typeface="Times New Roman" panose="02020603050405020304" pitchFamily="18" charset="0"/>
              </a:rPr>
              <a:t>обеспечение раскрытие информации на финансовых рынках.</a:t>
            </a:r>
            <a:endParaRPr lang="ru-RU" dirty="0">
              <a:solidFill>
                <a:srgbClr val="FCF7F1"/>
              </a:solidFill>
              <a:latin typeface="Garamond" panose="02020404030301010803" pitchFamily="18" charset="0"/>
              <a:ea typeface="Calibri" panose="020F0502020204030204" pitchFamily="34" charset="0"/>
              <a:cs typeface="Times New Roman" panose="02020603050405020304" pitchFamily="18" charset="0"/>
            </a:endParaRPr>
          </a:p>
        </p:txBody>
      </p:sp>
      <p:sp>
        <p:nvSpPr>
          <p:cNvPr id="5" name="Прямоугольник: усеченные противолежащие углы 4">
            <a:extLst>
              <a:ext uri="{FF2B5EF4-FFF2-40B4-BE49-F238E27FC236}">
                <a16:creationId xmlns:a16="http://schemas.microsoft.com/office/drawing/2014/main" id="{E90553D2-B2B1-47C6-B78F-68F858BB946E}"/>
              </a:ext>
            </a:extLst>
          </p:cNvPr>
          <p:cNvSpPr/>
          <p:nvPr/>
        </p:nvSpPr>
        <p:spPr>
          <a:xfrm>
            <a:off x="535459" y="3039763"/>
            <a:ext cx="7150444" cy="261551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spcAft>
                <a:spcPts val="0"/>
              </a:spcAft>
              <a:tabLst>
                <a:tab pos="457200" algn="l"/>
              </a:tabLst>
            </a:pPr>
            <a:r>
              <a:rPr lang="ru-RU" b="1" dirty="0">
                <a:latin typeface="Garamond" panose="02020404030301010803" pitchFamily="18" charset="0"/>
                <a:ea typeface="Times New Roman" panose="02020603050405020304" pitchFamily="18" charset="0"/>
                <a:cs typeface="Times New Roman" panose="02020603050405020304" pitchFamily="18" charset="0"/>
              </a:rPr>
              <a:t>Министерство финансов РФ</a:t>
            </a:r>
            <a:r>
              <a:rPr lang="ru-RU" dirty="0">
                <a:latin typeface="Garamond" panose="02020404030301010803" pitchFamily="18" charset="0"/>
                <a:ea typeface="Times New Roman" panose="02020603050405020304" pitchFamily="18" charset="0"/>
                <a:cs typeface="Times New Roman" panose="02020603050405020304" pitchFamily="18" charset="0"/>
              </a:rPr>
              <a:t> во взаимодействии с Банком России разрабатывает основные направления развития финансового рынка, утверждает условия эмиссии и обращения федеральных государственных ценных бумаг и решения об эмиссии их отдельных выпусков. Министерство финансов РФ выступает регулирующим органом в отношении государственных ценных бумаг субъектов РФ и муниципальных ценных бумаг - осуществляет государственную регистрацию условий их эмиссии и обращения, утверждает стандарты раскрытия информации об этих бумагах.</a:t>
            </a:r>
            <a:endParaRPr lang="ru-RU" sz="1400" dirty="0">
              <a:latin typeface="Garamond" panose="02020404030301010803" pitchFamily="18" charset="0"/>
              <a:ea typeface="Calibri" panose="020F0502020204030204" pitchFamily="34" charset="0"/>
              <a:cs typeface="Times New Roman" panose="02020603050405020304" pitchFamily="18" charset="0"/>
            </a:endParaRPr>
          </a:p>
        </p:txBody>
      </p:sp>
      <p:pic>
        <p:nvPicPr>
          <p:cNvPr id="5122" name="Picture 2" descr="Банк России, Центральный Банк Российской Федерации, ЦБ РФ | Банки.ру">
            <a:extLst>
              <a:ext uri="{FF2B5EF4-FFF2-40B4-BE49-F238E27FC236}">
                <a16:creationId xmlns:a16="http://schemas.microsoft.com/office/drawing/2014/main" id="{778CF42A-89A5-4532-8DE0-DEE33529F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2811" y="1285103"/>
            <a:ext cx="2047360" cy="1498668"/>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5124" name="Picture 4" descr="Министерство финансов РФ (ЦОД Inoventica)">
            <a:extLst>
              <a:ext uri="{FF2B5EF4-FFF2-40B4-BE49-F238E27FC236}">
                <a16:creationId xmlns:a16="http://schemas.microsoft.com/office/drawing/2014/main" id="{4E3AA715-C184-4854-97D0-92F543620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2789" y="3377771"/>
            <a:ext cx="3873752" cy="219512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69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кругленные противолежащие углы 2">
            <a:extLst>
              <a:ext uri="{FF2B5EF4-FFF2-40B4-BE49-F238E27FC236}">
                <a16:creationId xmlns:a16="http://schemas.microsoft.com/office/drawing/2014/main" id="{79BD1D0C-E703-46CF-AE06-29E71B3FF8EC}"/>
              </a:ext>
            </a:extLst>
          </p:cNvPr>
          <p:cNvSpPr/>
          <p:nvPr/>
        </p:nvSpPr>
        <p:spPr>
          <a:xfrm>
            <a:off x="486032" y="560173"/>
            <a:ext cx="11219936" cy="2100649"/>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ru-RU" b="1" dirty="0">
                <a:effectLst>
                  <a:outerShdw blurRad="38100" dist="38100" dir="2700000" algn="tl">
                    <a:srgbClr val="000000">
                      <a:alpha val="43137"/>
                    </a:srgbClr>
                  </a:outerShdw>
                </a:effectLst>
                <a:latin typeface="Garamond" panose="02020404030301010803" pitchFamily="18" charset="0"/>
              </a:rPr>
              <a:t>Саморегулируемая организация профессиональных участников рынка ценных бумаг </a:t>
            </a:r>
            <a:r>
              <a:rPr lang="ru-RU" dirty="0">
                <a:latin typeface="Garamond" panose="02020404030301010803" pitchFamily="18" charset="0"/>
              </a:rPr>
              <a:t>– это добровольное объединение профессиональных участников рынка ценных бумаг, действующее на принципах некоммерческой организации, для обеспечения условий профессиональной деятельности участников рынка ценных бумаг, соблюдения стандартов профессиональной этики, защиты интересов владельцев ценных бумаг и иных клиентов профессиональных участников рынка ценных бумаг, являющихся членами саморегулируемой организации (СРО), установления правил и стандартов проведения операций с ценными бумагами, обеспечивающих эффективную деятельность на рынке ценных бумаг.</a:t>
            </a:r>
          </a:p>
        </p:txBody>
      </p:sp>
      <p:sp>
        <p:nvSpPr>
          <p:cNvPr id="4" name="Прямоугольник: скругленные противолежащие углы 3">
            <a:extLst>
              <a:ext uri="{FF2B5EF4-FFF2-40B4-BE49-F238E27FC236}">
                <a16:creationId xmlns:a16="http://schemas.microsoft.com/office/drawing/2014/main" id="{50E38E38-1EC9-4902-9A3E-E25887C08B96}"/>
              </a:ext>
            </a:extLst>
          </p:cNvPr>
          <p:cNvSpPr/>
          <p:nvPr/>
        </p:nvSpPr>
        <p:spPr>
          <a:xfrm>
            <a:off x="486032" y="2784391"/>
            <a:ext cx="6128952" cy="210065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atin typeface="Garamond" panose="02020404030301010803" pitchFamily="18" charset="0"/>
              </a:rPr>
              <a:t>Согласно ФЗ № 223 от 13.07.2015 года «О саморегулируемых организациях в сфере финансового рынка» все участники данного сектора обязаны вступить в саморегулируемую организацию. Все вновь созданные саморегулируемые организации подчиняются главному регулятору государства Банку России, который ведет единый реестр в сфере финансового рынка.</a:t>
            </a:r>
          </a:p>
        </p:txBody>
      </p:sp>
      <p:sp>
        <p:nvSpPr>
          <p:cNvPr id="5" name="Прямоугольник: скругленные противолежащие углы 4">
            <a:extLst>
              <a:ext uri="{FF2B5EF4-FFF2-40B4-BE49-F238E27FC236}">
                <a16:creationId xmlns:a16="http://schemas.microsoft.com/office/drawing/2014/main" id="{A75477AA-8CA7-48B8-955A-02E7E9ECB396}"/>
              </a:ext>
            </a:extLst>
          </p:cNvPr>
          <p:cNvSpPr/>
          <p:nvPr/>
        </p:nvSpPr>
        <p:spPr>
          <a:xfrm>
            <a:off x="486032" y="5214552"/>
            <a:ext cx="6128952" cy="897924"/>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latin typeface="Garamond" panose="02020404030301010803" pitchFamily="18" charset="0"/>
              </a:rPr>
              <a:t>В Единый реестр саморегулируемых организаций в сфере финансового рынка входит 21 организация, в том числе:</a:t>
            </a:r>
          </a:p>
        </p:txBody>
      </p:sp>
      <p:pic>
        <p:nvPicPr>
          <p:cNvPr id="6" name="Рисунок 5">
            <a:extLst>
              <a:ext uri="{FF2B5EF4-FFF2-40B4-BE49-F238E27FC236}">
                <a16:creationId xmlns:a16="http://schemas.microsoft.com/office/drawing/2014/main" id="{9261D907-7887-4822-AE23-5E942E0BDAA6}"/>
              </a:ext>
            </a:extLst>
          </p:cNvPr>
          <p:cNvPicPr/>
          <p:nvPr/>
        </p:nvPicPr>
        <p:blipFill>
          <a:blip r:embed="rId2">
            <a:extLst>
              <a:ext uri="{28A0092B-C50C-407E-A947-70E740481C1C}">
                <a14:useLocalDpi xmlns:a14="http://schemas.microsoft.com/office/drawing/2010/main" val="0"/>
              </a:ext>
            </a:extLst>
          </a:blip>
          <a:srcRect l="35789" t="48749" r="19252" b="15669"/>
          <a:stretch>
            <a:fillRect/>
          </a:stretch>
        </p:blipFill>
        <p:spPr bwMode="auto">
          <a:xfrm>
            <a:off x="6722076" y="2821462"/>
            <a:ext cx="4983892" cy="3026410"/>
          </a:xfrm>
          <a:prstGeom prst="rect">
            <a:avLst/>
          </a:prstGeom>
          <a:noFill/>
          <a:ln>
            <a:noFill/>
          </a:ln>
        </p:spPr>
      </p:pic>
    </p:spTree>
    <p:extLst>
      <p:ext uri="{BB962C8B-B14F-4D97-AF65-F5344CB8AC3E}">
        <p14:creationId xmlns:p14="http://schemas.microsoft.com/office/powerpoint/2010/main" val="3627237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54213CD2-9D96-43E5-9D55-C4D2346F9636}"/>
              </a:ext>
            </a:extLst>
          </p:cNvPr>
          <p:cNvSpPr/>
          <p:nvPr/>
        </p:nvSpPr>
        <p:spPr>
          <a:xfrm>
            <a:off x="502507" y="457200"/>
            <a:ext cx="8864735" cy="426912"/>
          </a:xfrm>
          <a:prstGeom prst="rect">
            <a:avLst/>
          </a:prstGeom>
        </p:spPr>
        <p:txBody>
          <a:bodyPr wrap="square">
            <a:spAutoFit/>
          </a:bodyPr>
          <a:lstStyle/>
          <a:p>
            <a:pPr indent="450215">
              <a:lnSpc>
                <a:spcPct val="150000"/>
              </a:lnSpc>
              <a:spcAft>
                <a:spcPts val="0"/>
              </a:spcAft>
            </a:pPr>
            <a:r>
              <a:rPr lang="ru-RU" sz="1600" dirty="0">
                <a:latin typeface="Garamond" panose="02020404030301010803" pitchFamily="18" charset="0"/>
                <a:ea typeface="Times New Roman" panose="02020603050405020304" pitchFamily="18" charset="0"/>
                <a:cs typeface="Times New Roman" panose="02020603050405020304" pitchFamily="18" charset="0"/>
              </a:rPr>
              <a:t>На сегодняшний день существует различные методики классификации фондовых рынков:</a:t>
            </a:r>
            <a:endParaRPr lang="ru-RU" sz="1600" dirty="0">
              <a:latin typeface="Garamond" panose="02020404030301010803" pitchFamily="18" charset="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D09A9657-D0E3-412D-A4F0-57F0A7085943}"/>
              </a:ext>
            </a:extLst>
          </p:cNvPr>
          <p:cNvSpPr/>
          <p:nvPr/>
        </p:nvSpPr>
        <p:spPr>
          <a:xfrm>
            <a:off x="502508" y="1048869"/>
            <a:ext cx="5025082" cy="4489562"/>
          </a:xfrm>
          <a:prstGeom prst="rect">
            <a:avLst/>
          </a:prstGeom>
        </p:spPr>
        <p:txBody>
          <a:bodyPr wrap="square">
            <a:spAutoFit/>
          </a:bodyPr>
          <a:lstStyle/>
          <a:p>
            <a:pPr marL="342900" lvl="0" indent="-342900" algn="just" fontAlgn="base">
              <a:lnSpc>
                <a:spcPct val="150000"/>
              </a:lnSpc>
              <a:spcAft>
                <a:spcPts val="0"/>
              </a:spcAft>
              <a:buSzPts val="1000"/>
              <a:buFont typeface="Symbol" panose="05050102010706020507" pitchFamily="18" charset="2"/>
              <a:buChar char=""/>
            </a:pPr>
            <a:r>
              <a:rPr lang="ru-RU" sz="1600" i="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первичный и вторичный</a:t>
            </a:r>
            <a:r>
              <a:rPr lang="ru-RU" sz="16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 - по характеру движения ценных бумаг (рис. 4);</a:t>
            </a:r>
            <a:endParaRPr lang="ru-RU" sz="1600"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gn="just" fontAlgn="base">
              <a:lnSpc>
                <a:spcPct val="150000"/>
              </a:lnSpc>
              <a:spcAft>
                <a:spcPts val="0"/>
              </a:spcAft>
              <a:buSzPts val="1000"/>
              <a:buFont typeface="Symbol" panose="05050102010706020507" pitchFamily="18" charset="2"/>
              <a:buChar char=""/>
            </a:pPr>
            <a:r>
              <a:rPr lang="ru-RU" sz="1600" i="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рынок государственных ценных бумаг и рынок ценных бумаг предприятий</a:t>
            </a:r>
            <a:r>
              <a:rPr lang="ru-RU" sz="16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 - по эмитентам ценных бумаг;</a:t>
            </a:r>
            <a:endParaRPr lang="ru-RU" sz="1600"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gn="just" fontAlgn="base">
              <a:lnSpc>
                <a:spcPct val="150000"/>
              </a:lnSpc>
              <a:spcAft>
                <a:spcPts val="0"/>
              </a:spcAft>
              <a:buSzPts val="1000"/>
              <a:buFont typeface="Symbol" panose="05050102010706020507" pitchFamily="18" charset="2"/>
              <a:buChar char=""/>
            </a:pPr>
            <a:r>
              <a:rPr lang="ru-RU" sz="1600" i="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рынок акций, облигаций, фьючерсов</a:t>
            </a:r>
            <a:r>
              <a:rPr lang="ru-RU" sz="16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 и т.п. - по виду ценных бумаг;</a:t>
            </a:r>
            <a:endParaRPr lang="ru-RU" sz="1600"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gn="just" fontAlgn="base">
              <a:lnSpc>
                <a:spcPct val="150000"/>
              </a:lnSpc>
              <a:spcAft>
                <a:spcPts val="0"/>
              </a:spcAft>
              <a:buSzPts val="1000"/>
              <a:buFont typeface="Symbol" panose="05050102010706020507" pitchFamily="18" charset="2"/>
              <a:buChar char=""/>
            </a:pPr>
            <a:r>
              <a:rPr lang="ru-RU" sz="1600" i="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международные, региональные и национальные рынки</a:t>
            </a:r>
            <a:r>
              <a:rPr lang="ru-RU" sz="16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 - по территориальной принадлежности;</a:t>
            </a:r>
            <a:endParaRPr lang="ru-RU" sz="1600"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gn="just" fontAlgn="base">
              <a:lnSpc>
                <a:spcPct val="150000"/>
              </a:lnSpc>
              <a:spcAft>
                <a:spcPts val="0"/>
              </a:spcAft>
              <a:buSzPts val="1000"/>
              <a:buFont typeface="Symbol" panose="05050102010706020507" pitchFamily="18" charset="2"/>
              <a:buChar char=""/>
            </a:pPr>
            <a:r>
              <a:rPr lang="ru-RU" sz="1600" i="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краткосрочные, среднесрочные, долгосрочные и бессрочные рынки</a:t>
            </a:r>
            <a:r>
              <a:rPr lang="ru-RU" sz="16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 - по сроку обращения ценных бумаг;</a:t>
            </a:r>
            <a:endParaRPr lang="ru-RU" sz="1600"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gn="just" fontAlgn="base">
              <a:lnSpc>
                <a:spcPct val="150000"/>
              </a:lnSpc>
              <a:spcAft>
                <a:spcPts val="0"/>
              </a:spcAft>
              <a:buSzPts val="1000"/>
              <a:buFont typeface="Symbol" panose="05050102010706020507" pitchFamily="18" charset="2"/>
              <a:buChar char=""/>
            </a:pPr>
            <a:r>
              <a:rPr lang="ru-RU" sz="1600" i="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биржевой и внебиржевой, организованный и неорганизованный рынки</a:t>
            </a:r>
            <a:r>
              <a:rPr lang="ru-RU" sz="16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 - по форме организации.</a:t>
            </a:r>
            <a:endParaRPr lang="ru-RU" sz="1600" dirty="0">
              <a:latin typeface="Garamond" panose="02020404030301010803" pitchFamily="18" charset="0"/>
              <a:ea typeface="Calibri" panose="020F0502020204030204" pitchFamily="34" charset="0"/>
              <a:cs typeface="Times New Roman" panose="02020603050405020304" pitchFamily="18" charset="0"/>
            </a:endParaRPr>
          </a:p>
        </p:txBody>
      </p:sp>
      <p:grpSp>
        <p:nvGrpSpPr>
          <p:cNvPr id="5" name="Группа 4">
            <a:extLst>
              <a:ext uri="{FF2B5EF4-FFF2-40B4-BE49-F238E27FC236}">
                <a16:creationId xmlns:a16="http://schemas.microsoft.com/office/drawing/2014/main" id="{2EDB28C2-0F97-4D1E-A99B-FD32062D9006}"/>
              </a:ext>
            </a:extLst>
          </p:cNvPr>
          <p:cNvGrpSpPr>
            <a:grpSpLocks/>
          </p:cNvGrpSpPr>
          <p:nvPr/>
        </p:nvGrpSpPr>
        <p:grpSpPr bwMode="auto">
          <a:xfrm>
            <a:off x="5792882" y="1125236"/>
            <a:ext cx="5697220" cy="2762249"/>
            <a:chOff x="0" y="0"/>
            <a:chExt cx="58807" cy="23040"/>
          </a:xfrm>
        </p:grpSpPr>
        <p:sp>
          <p:nvSpPr>
            <p:cNvPr id="6" name="Скругленный прямоугольник 1">
              <a:extLst>
                <a:ext uri="{FF2B5EF4-FFF2-40B4-BE49-F238E27FC236}">
                  <a16:creationId xmlns:a16="http://schemas.microsoft.com/office/drawing/2014/main" id="{D8449674-90D1-4551-A55C-CA7DBE1E4D6C}"/>
                </a:ext>
              </a:extLst>
            </p:cNvPr>
            <p:cNvSpPr>
              <a:spLocks noChangeArrowheads="1"/>
            </p:cNvSpPr>
            <p:nvPr/>
          </p:nvSpPr>
          <p:spPr bwMode="auto">
            <a:xfrm>
              <a:off x="0" y="8088"/>
              <a:ext cx="16478" cy="6268"/>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rot="0" vert="horz" wrap="square" lIns="0" tIns="0" rIns="0" bIns="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1" i="0" u="none" strike="noStrike" kern="0" cap="none" spc="0" normalizeH="0" baseline="0" noProof="0">
                  <a:ln>
                    <a:noFill/>
                  </a:ln>
                  <a:solidFill>
                    <a:sysClr val="windowText" lastClr="000000"/>
                  </a:solidFill>
                  <a:effectLst/>
                  <a:uLnTx/>
                  <a:uFillTx/>
                  <a:latin typeface="Bookman Old Style" panose="02050604050505020204" pitchFamily="18" charset="0"/>
                  <a:ea typeface="Calibri" panose="020F0502020204030204" pitchFamily="34" charset="0"/>
                  <a:cs typeface="Times New Roman" panose="02020603050405020304" pitchFamily="18" charset="0"/>
                </a:rPr>
                <a:t>Фондовый рынок (рынок ценных бумаг)</a:t>
              </a:r>
              <a:endPar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Скругленный прямоугольник 2">
              <a:extLst>
                <a:ext uri="{FF2B5EF4-FFF2-40B4-BE49-F238E27FC236}">
                  <a16:creationId xmlns:a16="http://schemas.microsoft.com/office/drawing/2014/main" id="{7FD57261-DFDC-4C83-9D6B-3ED9A42FA0E7}"/>
                </a:ext>
              </a:extLst>
            </p:cNvPr>
            <p:cNvSpPr>
              <a:spLocks noChangeArrowheads="1"/>
            </p:cNvSpPr>
            <p:nvPr/>
          </p:nvSpPr>
          <p:spPr bwMode="auto">
            <a:xfrm>
              <a:off x="16328" y="2009"/>
              <a:ext cx="16586" cy="3296"/>
            </a:xfrm>
            <a:prstGeom prst="roundRect">
              <a:avLst>
                <a:gd name="adj" fmla="val 16667"/>
              </a:avLst>
            </a:prstGeom>
            <a:solidFill>
              <a:srgbClr val="DAEEF3"/>
            </a:solidFill>
            <a:ln w="12700">
              <a:solidFill>
                <a:srgbClr val="000000"/>
              </a:solidFill>
              <a:miter lim="800000"/>
              <a:headEnd/>
              <a:tailEnd/>
            </a:ln>
          </p:spPr>
          <p:txBody>
            <a:bodyPr rot="0" vert="horz" wrap="square" lIns="0" tIns="0" rIns="0" bIns="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1" i="0" u="none" strike="noStrike" kern="0" cap="none" spc="0" normalizeH="0" baseline="0" noProof="0">
                  <a:ln>
                    <a:noFill/>
                  </a:ln>
                  <a:solidFill>
                    <a:sysClr val="windowText" lastClr="000000"/>
                  </a:solidFill>
                  <a:effectLst/>
                  <a:uLnTx/>
                  <a:uFillTx/>
                  <a:latin typeface="Bookman Old Style" panose="02050604050505020204" pitchFamily="18" charset="0"/>
                  <a:ea typeface="Calibri" panose="020F0502020204030204" pitchFamily="34" charset="0"/>
                  <a:cs typeface="Times New Roman" panose="02020603050405020304" pitchFamily="18" charset="0"/>
                </a:rPr>
                <a:t>Первичный рынок </a:t>
              </a:r>
              <a:endPar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Скругленный прямоугольник 3">
              <a:extLst>
                <a:ext uri="{FF2B5EF4-FFF2-40B4-BE49-F238E27FC236}">
                  <a16:creationId xmlns:a16="http://schemas.microsoft.com/office/drawing/2014/main" id="{4AA0FE80-33E5-4B52-93B3-831690255011}"/>
                </a:ext>
              </a:extLst>
            </p:cNvPr>
            <p:cNvSpPr>
              <a:spLocks noChangeArrowheads="1"/>
            </p:cNvSpPr>
            <p:nvPr/>
          </p:nvSpPr>
          <p:spPr bwMode="auto">
            <a:xfrm>
              <a:off x="16027" y="17735"/>
              <a:ext cx="16586" cy="3295"/>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rot="0" vert="horz" wrap="square" lIns="0" tIns="0" rIns="0" bIns="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1" i="0" u="none" strike="noStrike" kern="0" cap="none" spc="0" normalizeH="0" baseline="0" noProof="0">
                  <a:ln>
                    <a:noFill/>
                  </a:ln>
                  <a:solidFill>
                    <a:sysClr val="windowText" lastClr="000000"/>
                  </a:solidFill>
                  <a:effectLst/>
                  <a:uLnTx/>
                  <a:uFillTx/>
                  <a:latin typeface="Bookman Old Style" panose="02050604050505020204" pitchFamily="18" charset="0"/>
                  <a:ea typeface="Calibri" panose="020F0502020204030204" pitchFamily="34" charset="0"/>
                  <a:cs typeface="Times New Roman" panose="02020603050405020304" pitchFamily="18" charset="0"/>
                </a:rPr>
                <a:t>Вторичный рынок </a:t>
              </a:r>
              <a:endPar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Скругленный прямоугольник 4">
              <a:extLst>
                <a:ext uri="{FF2B5EF4-FFF2-40B4-BE49-F238E27FC236}">
                  <a16:creationId xmlns:a16="http://schemas.microsoft.com/office/drawing/2014/main" id="{595388A2-483B-4C43-83D0-091482713529}"/>
                </a:ext>
              </a:extLst>
            </p:cNvPr>
            <p:cNvSpPr>
              <a:spLocks noChangeArrowheads="1"/>
            </p:cNvSpPr>
            <p:nvPr/>
          </p:nvSpPr>
          <p:spPr bwMode="auto">
            <a:xfrm>
              <a:off x="36977" y="0"/>
              <a:ext cx="21794" cy="3295"/>
            </a:xfrm>
            <a:prstGeom prst="roundRect">
              <a:avLst>
                <a:gd name="adj" fmla="val 16667"/>
              </a:avLst>
            </a:prstGeom>
            <a:solidFill>
              <a:srgbClr val="FFFFFF"/>
            </a:solidFill>
            <a:ln w="12700">
              <a:solidFill>
                <a:srgbClr val="000000"/>
              </a:solidFill>
              <a:miter lim="800000"/>
              <a:headEnd/>
              <a:tailEnd/>
            </a:ln>
          </p:spPr>
          <p:txBody>
            <a:bodyPr rot="0" vert="horz" wrap="square" lIns="0" tIns="0" rIns="0" bIns="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0" i="0" u="none" strike="noStrike" kern="0" cap="none" spc="0" normalizeH="0" baseline="0" noProof="0">
                  <a:ln>
                    <a:noFill/>
                  </a:ln>
                  <a:solidFill>
                    <a:sysClr val="windowText" lastClr="000000"/>
                  </a:solidFill>
                  <a:effectLst/>
                  <a:uLnTx/>
                  <a:uFillTx/>
                  <a:latin typeface="Bookman Old Style" panose="02050604050505020204" pitchFamily="18" charset="0"/>
                  <a:ea typeface="Calibri" panose="020F0502020204030204" pitchFamily="34" charset="0"/>
                  <a:cs typeface="Times New Roman" panose="02020603050405020304" pitchFamily="18" charset="0"/>
                </a:rPr>
                <a:t>Рынок первичных эмиссий</a:t>
              </a:r>
              <a:endPar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Скругленный прямоугольник 5">
              <a:extLst>
                <a:ext uri="{FF2B5EF4-FFF2-40B4-BE49-F238E27FC236}">
                  <a16:creationId xmlns:a16="http://schemas.microsoft.com/office/drawing/2014/main" id="{09380BB9-501A-4F5D-8563-90F40E8CF083}"/>
                </a:ext>
              </a:extLst>
            </p:cNvPr>
            <p:cNvSpPr>
              <a:spLocks noChangeArrowheads="1"/>
            </p:cNvSpPr>
            <p:nvPr/>
          </p:nvSpPr>
          <p:spPr bwMode="auto">
            <a:xfrm>
              <a:off x="37013" y="4019"/>
              <a:ext cx="21794" cy="3295"/>
            </a:xfrm>
            <a:prstGeom prst="roundRect">
              <a:avLst>
                <a:gd name="adj" fmla="val 16667"/>
              </a:avLst>
            </a:prstGeom>
            <a:solidFill>
              <a:srgbClr val="FFFFFF"/>
            </a:solidFill>
            <a:ln w="12700">
              <a:solidFill>
                <a:srgbClr val="000000"/>
              </a:solidFill>
              <a:miter lim="800000"/>
              <a:headEnd/>
              <a:tailEnd/>
            </a:ln>
          </p:spPr>
          <p:txBody>
            <a:bodyPr rot="0" vert="horz" wrap="square" lIns="0" tIns="0" rIns="0" bIns="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0" i="0" u="none" strike="noStrike" kern="0" cap="none" spc="0" normalizeH="0" baseline="0" noProof="0">
                  <a:ln>
                    <a:noFill/>
                  </a:ln>
                  <a:solidFill>
                    <a:sysClr val="windowText" lastClr="000000"/>
                  </a:solidFill>
                  <a:effectLst/>
                  <a:uLnTx/>
                  <a:uFillTx/>
                  <a:latin typeface="Bookman Old Style" panose="02050604050505020204" pitchFamily="18" charset="0"/>
                  <a:ea typeface="Calibri" panose="020F0502020204030204" pitchFamily="34" charset="0"/>
                  <a:cs typeface="Times New Roman" panose="02020603050405020304" pitchFamily="18" charset="0"/>
                </a:rPr>
                <a:t>Рынок вторичных эмиссий</a:t>
              </a:r>
              <a:endPar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Скругленный прямоугольник 6">
              <a:extLst>
                <a:ext uri="{FF2B5EF4-FFF2-40B4-BE49-F238E27FC236}">
                  <a16:creationId xmlns:a16="http://schemas.microsoft.com/office/drawing/2014/main" id="{47A918AE-741F-44E9-A6A9-E627E2FB74E9}"/>
                </a:ext>
              </a:extLst>
            </p:cNvPr>
            <p:cNvSpPr>
              <a:spLocks noChangeArrowheads="1"/>
            </p:cNvSpPr>
            <p:nvPr/>
          </p:nvSpPr>
          <p:spPr bwMode="auto">
            <a:xfrm>
              <a:off x="36776" y="15625"/>
              <a:ext cx="21794" cy="3295"/>
            </a:xfrm>
            <a:prstGeom prst="roundRect">
              <a:avLst>
                <a:gd name="adj" fmla="val 16667"/>
              </a:avLst>
            </a:prstGeom>
            <a:solidFill>
              <a:srgbClr val="FFFFFF"/>
            </a:solidFill>
            <a:ln w="12700">
              <a:solidFill>
                <a:srgbClr val="000000"/>
              </a:solidFill>
              <a:miter lim="800000"/>
              <a:headEnd/>
              <a:tailEnd/>
            </a:ln>
          </p:spPr>
          <p:txBody>
            <a:bodyPr rot="0" vert="horz" wrap="square" lIns="0" tIns="0" rIns="0" bIns="0" anchor="ctr" anchorCtr="0" upright="1">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ru-RU" sz="1100" b="0" i="0" u="none" strike="noStrike" kern="0" cap="none" spc="0" normalizeH="0" baseline="0" noProof="0">
                  <a:ln>
                    <a:noFill/>
                  </a:ln>
                  <a:solidFill>
                    <a:sysClr val="windowText" lastClr="000000"/>
                  </a:solidFill>
                  <a:effectLst/>
                  <a:uLnTx/>
                  <a:uFillTx/>
                  <a:latin typeface="Bookman Old Style" panose="02050604050505020204" pitchFamily="18" charset="0"/>
                  <a:ea typeface="Calibri" panose="020F0502020204030204" pitchFamily="34" charset="0"/>
                  <a:cs typeface="Times New Roman" panose="02020603050405020304" pitchFamily="18" charset="0"/>
                </a:rPr>
                <a:t>Биржевой рынок</a:t>
              </a:r>
              <a:endPar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Скругленный прямоугольник 7">
              <a:extLst>
                <a:ext uri="{FF2B5EF4-FFF2-40B4-BE49-F238E27FC236}">
                  <a16:creationId xmlns:a16="http://schemas.microsoft.com/office/drawing/2014/main" id="{6682696E-0BF0-465E-B89A-A30EACCC73BD}"/>
                </a:ext>
              </a:extLst>
            </p:cNvPr>
            <p:cNvSpPr>
              <a:spLocks noChangeArrowheads="1"/>
            </p:cNvSpPr>
            <p:nvPr/>
          </p:nvSpPr>
          <p:spPr bwMode="auto">
            <a:xfrm>
              <a:off x="36726" y="19745"/>
              <a:ext cx="21793" cy="3295"/>
            </a:xfrm>
            <a:prstGeom prst="roundRect">
              <a:avLst>
                <a:gd name="adj" fmla="val 16667"/>
              </a:avLst>
            </a:prstGeom>
            <a:solidFill>
              <a:srgbClr val="FFFFFF"/>
            </a:solidFill>
            <a:ln w="12700">
              <a:solidFill>
                <a:srgbClr val="000000"/>
              </a:solidFill>
              <a:miter lim="800000"/>
              <a:headEnd/>
              <a:tailEnd/>
            </a:ln>
          </p:spPr>
          <p:txBody>
            <a:bodyPr rot="0" vert="horz" wrap="square" lIns="0" tIns="0" rIns="0" bIns="0" anchor="ctr" anchorCtr="0" upright="1">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ru-RU" sz="1100" b="0" i="0" u="none" strike="noStrike" kern="0" cap="none" spc="0" normalizeH="0" baseline="0" noProof="0">
                  <a:ln>
                    <a:noFill/>
                  </a:ln>
                  <a:solidFill>
                    <a:sysClr val="windowText" lastClr="000000"/>
                  </a:solidFill>
                  <a:effectLst/>
                  <a:uLnTx/>
                  <a:uFillTx/>
                  <a:latin typeface="Bookman Old Style" panose="02050604050505020204" pitchFamily="18" charset="0"/>
                  <a:ea typeface="Calibri" panose="020F0502020204030204" pitchFamily="34" charset="0"/>
                  <a:cs typeface="Times New Roman" panose="02020603050405020304" pitchFamily="18" charset="0"/>
                </a:rPr>
                <a:t>Внебиржевой рынок</a:t>
              </a:r>
              <a:endPar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Дуга 8">
              <a:extLst>
                <a:ext uri="{FF2B5EF4-FFF2-40B4-BE49-F238E27FC236}">
                  <a16:creationId xmlns:a16="http://schemas.microsoft.com/office/drawing/2014/main" id="{14B28DF1-75A4-463B-AE71-EFD4EF44919C}"/>
                </a:ext>
              </a:extLst>
            </p:cNvPr>
            <p:cNvSpPr>
              <a:spLocks/>
            </p:cNvSpPr>
            <p:nvPr/>
          </p:nvSpPr>
          <p:spPr bwMode="auto">
            <a:xfrm rot="-5400000">
              <a:off x="11982" y="3391"/>
              <a:ext cx="8769" cy="9382"/>
            </a:xfrm>
            <a:custGeom>
              <a:avLst/>
              <a:gdLst>
                <a:gd name="T0" fmla="*/ 438468 w 876937"/>
                <a:gd name="T1" fmla="*/ 0 h 938141"/>
                <a:gd name="T2" fmla="*/ 876937 w 876937"/>
                <a:gd name="T3" fmla="*/ 469071 h 938141"/>
                <a:gd name="T4" fmla="*/ 0 60000 65536"/>
                <a:gd name="T5" fmla="*/ 0 60000 65536"/>
              </a:gdLst>
              <a:ahLst/>
              <a:cxnLst>
                <a:cxn ang="T4">
                  <a:pos x="T0" y="T1"/>
                </a:cxn>
                <a:cxn ang="T5">
                  <a:pos x="T2" y="T3"/>
                </a:cxn>
              </a:cxnLst>
              <a:rect l="0" t="0" r="r" b="b"/>
              <a:pathLst>
                <a:path w="876937" h="938141" stroke="0">
                  <a:moveTo>
                    <a:pt x="438468" y="0"/>
                  </a:moveTo>
                  <a:cubicBezTo>
                    <a:pt x="680628" y="0"/>
                    <a:pt x="876937" y="210010"/>
                    <a:pt x="876937" y="469071"/>
                  </a:cubicBezTo>
                  <a:lnTo>
                    <a:pt x="438469" y="469071"/>
                  </a:lnTo>
                  <a:cubicBezTo>
                    <a:pt x="438469" y="312714"/>
                    <a:pt x="438468" y="156357"/>
                    <a:pt x="438468" y="0"/>
                  </a:cubicBezTo>
                  <a:close/>
                </a:path>
                <a:path w="876937" h="938141" fill="none">
                  <a:moveTo>
                    <a:pt x="438468" y="0"/>
                  </a:moveTo>
                  <a:cubicBezTo>
                    <a:pt x="680628" y="0"/>
                    <a:pt x="876937" y="210010"/>
                    <a:pt x="876937" y="469071"/>
                  </a:cubicBezTo>
                </a:path>
              </a:pathLst>
            </a:cu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4" name="Дуга 9">
              <a:extLst>
                <a:ext uri="{FF2B5EF4-FFF2-40B4-BE49-F238E27FC236}">
                  <a16:creationId xmlns:a16="http://schemas.microsoft.com/office/drawing/2014/main" id="{25E7C099-9293-4794-8BDF-38A3F6B843BC}"/>
                </a:ext>
              </a:extLst>
            </p:cNvPr>
            <p:cNvSpPr>
              <a:spLocks/>
            </p:cNvSpPr>
            <p:nvPr/>
          </p:nvSpPr>
          <p:spPr bwMode="auto">
            <a:xfrm rot="10800000">
              <a:off x="11656" y="9797"/>
              <a:ext cx="8769" cy="9381"/>
            </a:xfrm>
            <a:custGeom>
              <a:avLst/>
              <a:gdLst>
                <a:gd name="T0" fmla="*/ 438468 w 876937"/>
                <a:gd name="T1" fmla="*/ 0 h 938141"/>
                <a:gd name="T2" fmla="*/ 876937 w 876937"/>
                <a:gd name="T3" fmla="*/ 469071 h 938141"/>
                <a:gd name="T4" fmla="*/ 0 60000 65536"/>
                <a:gd name="T5" fmla="*/ 0 60000 65536"/>
              </a:gdLst>
              <a:ahLst/>
              <a:cxnLst>
                <a:cxn ang="T4">
                  <a:pos x="T0" y="T1"/>
                </a:cxn>
                <a:cxn ang="T5">
                  <a:pos x="T2" y="T3"/>
                </a:cxn>
              </a:cxnLst>
              <a:rect l="0" t="0" r="r" b="b"/>
              <a:pathLst>
                <a:path w="876937" h="938141" stroke="0">
                  <a:moveTo>
                    <a:pt x="438468" y="0"/>
                  </a:moveTo>
                  <a:cubicBezTo>
                    <a:pt x="680628" y="0"/>
                    <a:pt x="876937" y="210010"/>
                    <a:pt x="876937" y="469071"/>
                  </a:cubicBezTo>
                  <a:lnTo>
                    <a:pt x="438469" y="469071"/>
                  </a:lnTo>
                  <a:cubicBezTo>
                    <a:pt x="438469" y="312714"/>
                    <a:pt x="438468" y="156357"/>
                    <a:pt x="438468" y="0"/>
                  </a:cubicBezTo>
                  <a:close/>
                </a:path>
                <a:path w="876937" h="938141" fill="none">
                  <a:moveTo>
                    <a:pt x="438468" y="0"/>
                  </a:moveTo>
                  <a:cubicBezTo>
                    <a:pt x="680628" y="0"/>
                    <a:pt x="876937" y="210010"/>
                    <a:pt x="876937" y="469071"/>
                  </a:cubicBezTo>
                </a:path>
              </a:pathLst>
            </a:cu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5" name="Левая круглая скобка 14">
              <a:extLst>
                <a:ext uri="{FF2B5EF4-FFF2-40B4-BE49-F238E27FC236}">
                  <a16:creationId xmlns:a16="http://schemas.microsoft.com/office/drawing/2014/main" id="{C2E2FD03-6367-49D5-A03C-8F9B5645BED2}"/>
                </a:ext>
              </a:extLst>
            </p:cNvPr>
            <p:cNvSpPr>
              <a:spLocks/>
            </p:cNvSpPr>
            <p:nvPr/>
          </p:nvSpPr>
          <p:spPr bwMode="auto">
            <a:xfrm>
              <a:off x="36174" y="1557"/>
              <a:ext cx="838" cy="4089"/>
            </a:xfrm>
            <a:prstGeom prst="leftBracket">
              <a:avLst>
                <a:gd name="adj" fmla="val 56521"/>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6" name="Левая круглая скобка 15">
              <a:extLst>
                <a:ext uri="{FF2B5EF4-FFF2-40B4-BE49-F238E27FC236}">
                  <a16:creationId xmlns:a16="http://schemas.microsoft.com/office/drawing/2014/main" id="{AAAABDF4-77E4-4332-A35A-E0C23C0BF2A1}"/>
                </a:ext>
              </a:extLst>
            </p:cNvPr>
            <p:cNvSpPr>
              <a:spLocks/>
            </p:cNvSpPr>
            <p:nvPr/>
          </p:nvSpPr>
          <p:spPr bwMode="auto">
            <a:xfrm>
              <a:off x="35872" y="17283"/>
              <a:ext cx="838" cy="4089"/>
            </a:xfrm>
            <a:prstGeom prst="leftBracket">
              <a:avLst>
                <a:gd name="adj" fmla="val 56521"/>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cxnSp>
          <p:nvCxnSpPr>
            <p:cNvPr id="17" name="Прямая соединительная линия 16">
              <a:extLst>
                <a:ext uri="{FF2B5EF4-FFF2-40B4-BE49-F238E27FC236}">
                  <a16:creationId xmlns:a16="http://schemas.microsoft.com/office/drawing/2014/main" id="{CC07C6CF-5301-41D8-A35A-1BAE291FC4A2}"/>
                </a:ext>
              </a:extLst>
            </p:cNvPr>
            <p:cNvCxnSpPr>
              <a:cxnSpLocks noChangeShapeType="1"/>
            </p:cNvCxnSpPr>
            <p:nvPr/>
          </p:nvCxnSpPr>
          <p:spPr bwMode="auto">
            <a:xfrm>
              <a:off x="32908" y="3617"/>
              <a:ext cx="3252"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cxnSp>
        <p:cxnSp>
          <p:nvCxnSpPr>
            <p:cNvPr id="18" name="Прямая соединительная линия 17">
              <a:extLst>
                <a:ext uri="{FF2B5EF4-FFF2-40B4-BE49-F238E27FC236}">
                  <a16:creationId xmlns:a16="http://schemas.microsoft.com/office/drawing/2014/main" id="{DF9A8FB4-E65F-4130-94D7-5F1E83111898}"/>
                </a:ext>
              </a:extLst>
            </p:cNvPr>
            <p:cNvCxnSpPr>
              <a:cxnSpLocks noChangeShapeType="1"/>
            </p:cNvCxnSpPr>
            <p:nvPr/>
          </p:nvCxnSpPr>
          <p:spPr bwMode="auto">
            <a:xfrm>
              <a:off x="32606" y="19343"/>
              <a:ext cx="3253"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cxnSp>
      </p:grpSp>
      <p:sp>
        <p:nvSpPr>
          <p:cNvPr id="19" name="Прямоугольник 18">
            <a:extLst>
              <a:ext uri="{FF2B5EF4-FFF2-40B4-BE49-F238E27FC236}">
                <a16:creationId xmlns:a16="http://schemas.microsoft.com/office/drawing/2014/main" id="{8A73EFA9-A4B4-4297-9390-3842E551B330}"/>
              </a:ext>
            </a:extLst>
          </p:cNvPr>
          <p:cNvSpPr/>
          <p:nvPr/>
        </p:nvSpPr>
        <p:spPr>
          <a:xfrm>
            <a:off x="7608191" y="4266983"/>
            <a:ext cx="3667992" cy="307777"/>
          </a:xfrm>
          <a:prstGeom prst="rect">
            <a:avLst/>
          </a:prstGeom>
        </p:spPr>
        <p:txBody>
          <a:bodyPr wrap="none">
            <a:spAutoFit/>
          </a:bodyPr>
          <a:lstStyle/>
          <a:p>
            <a:r>
              <a:rPr lang="ru-RU" sz="1400" dirty="0">
                <a:latin typeface="Garamond" panose="02020404030301010803" pitchFamily="18" charset="0"/>
              </a:rPr>
              <a:t>Рисунок 4 – Классификация фондового рынка</a:t>
            </a:r>
          </a:p>
        </p:txBody>
      </p:sp>
    </p:spTree>
    <p:extLst>
      <p:ext uri="{BB962C8B-B14F-4D97-AF65-F5344CB8AC3E}">
        <p14:creationId xmlns:p14="http://schemas.microsoft.com/office/powerpoint/2010/main" val="309242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кругленные противолежащие углы 2">
            <a:extLst>
              <a:ext uri="{FF2B5EF4-FFF2-40B4-BE49-F238E27FC236}">
                <a16:creationId xmlns:a16="http://schemas.microsoft.com/office/drawing/2014/main" id="{535F2B82-27F4-4103-BD35-3CEF2B646211}"/>
              </a:ext>
            </a:extLst>
          </p:cNvPr>
          <p:cNvSpPr/>
          <p:nvPr/>
        </p:nvSpPr>
        <p:spPr>
          <a:xfrm>
            <a:off x="444063" y="413703"/>
            <a:ext cx="5824151" cy="1589903"/>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latin typeface="Garamond" panose="02020404030301010803" pitchFamily="18" charset="0"/>
              </a:rPr>
              <a:t>К первичному рынку относятся рынки: акций, облигаций, государственных краткосрочных облигаций (ГКО), государственного сберегательного займа (ОГСЗ), облигаций федерального займа, казначейских обязательств, финансовых инструментов.</a:t>
            </a:r>
          </a:p>
        </p:txBody>
      </p:sp>
      <p:sp>
        <p:nvSpPr>
          <p:cNvPr id="5" name="Прямоугольник: скругленные противолежащие углы 4">
            <a:extLst>
              <a:ext uri="{FF2B5EF4-FFF2-40B4-BE49-F238E27FC236}">
                <a16:creationId xmlns:a16="http://schemas.microsoft.com/office/drawing/2014/main" id="{CB3920BF-2BE7-457C-8F6E-741BE31FBBB9}"/>
              </a:ext>
            </a:extLst>
          </p:cNvPr>
          <p:cNvSpPr/>
          <p:nvPr/>
        </p:nvSpPr>
        <p:spPr>
          <a:xfrm>
            <a:off x="444063" y="2063578"/>
            <a:ext cx="5824151" cy="4221891"/>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latin typeface="Garamond" panose="02020404030301010803" pitchFamily="18" charset="0"/>
              </a:rPr>
              <a:t>На первичном рынке осуществляется продажа всех существующих видов ценных бумаг, акций и облигаций предприятий и компаний, краткосрочных государственных ценных бумаг, облигаций государственного валютного займа, финансовых инструментов (сертификаты, векселя). Продажа на первичном рынке осуществляется через фондовые магазины, а также действующую систему посредников - брокеров и коммерческие банки. Субъектами первичного рынка являются эмитенты, </a:t>
            </a:r>
            <a:r>
              <a:rPr lang="ru-RU" dirty="0" err="1">
                <a:latin typeface="Garamond" panose="02020404030301010803" pitchFamily="18" charset="0"/>
              </a:rPr>
              <a:t>сберегатели</a:t>
            </a:r>
            <a:r>
              <a:rPr lang="ru-RU" dirty="0">
                <a:latin typeface="Garamond" panose="02020404030301010803" pitchFamily="18" charset="0"/>
              </a:rPr>
              <a:t> и инвесторы. Целью эмитентов является получение дополнительных денежных ресурсов для их вложения в производство, высокодоходные ценные бумаги других акционерных компаний, иногда для чисто спекулятивных целей (рис.5). </a:t>
            </a:r>
          </a:p>
        </p:txBody>
      </p:sp>
      <p:pic>
        <p:nvPicPr>
          <p:cNvPr id="6" name="Рисунок 5">
            <a:extLst>
              <a:ext uri="{FF2B5EF4-FFF2-40B4-BE49-F238E27FC236}">
                <a16:creationId xmlns:a16="http://schemas.microsoft.com/office/drawing/2014/main" id="{3E274B7B-9965-43D8-B456-8F85EB6FEF90}"/>
              </a:ext>
            </a:extLst>
          </p:cNvPr>
          <p:cNvPicPr/>
          <p:nvPr/>
        </p:nvPicPr>
        <p:blipFill>
          <a:blip r:embed="rId2">
            <a:extLst>
              <a:ext uri="{28A0092B-C50C-407E-A947-70E740481C1C}">
                <a14:useLocalDpi xmlns:a14="http://schemas.microsoft.com/office/drawing/2010/main" val="0"/>
              </a:ext>
            </a:extLst>
          </a:blip>
          <a:srcRect l="30449" t="16240" r="29492" b="3134"/>
          <a:stretch>
            <a:fillRect/>
          </a:stretch>
        </p:blipFill>
        <p:spPr bwMode="auto">
          <a:xfrm>
            <a:off x="6755027" y="504320"/>
            <a:ext cx="4992910" cy="5361021"/>
          </a:xfrm>
          <a:prstGeom prst="rect">
            <a:avLst/>
          </a:prstGeom>
          <a:noFill/>
          <a:ln>
            <a:noFill/>
          </a:ln>
        </p:spPr>
      </p:pic>
      <p:sp>
        <p:nvSpPr>
          <p:cNvPr id="7" name="Прямоугольник 6">
            <a:extLst>
              <a:ext uri="{FF2B5EF4-FFF2-40B4-BE49-F238E27FC236}">
                <a16:creationId xmlns:a16="http://schemas.microsoft.com/office/drawing/2014/main" id="{04D57478-809A-4FE8-A3D0-50E6F5B34C19}"/>
              </a:ext>
            </a:extLst>
          </p:cNvPr>
          <p:cNvSpPr/>
          <p:nvPr/>
        </p:nvSpPr>
        <p:spPr>
          <a:xfrm>
            <a:off x="6891668" y="5977692"/>
            <a:ext cx="4669420" cy="307777"/>
          </a:xfrm>
          <a:prstGeom prst="rect">
            <a:avLst/>
          </a:prstGeom>
        </p:spPr>
        <p:txBody>
          <a:bodyPr wrap="none">
            <a:spAutoFit/>
          </a:bodyPr>
          <a:lstStyle/>
          <a:p>
            <a:r>
              <a:rPr lang="ru-RU" sz="1400" dirty="0">
                <a:latin typeface="Garamond" panose="02020404030301010803" pitchFamily="18" charset="0"/>
                <a:ea typeface="Times New Roman" panose="02020603050405020304" pitchFamily="18" charset="0"/>
              </a:rPr>
              <a:t>Рисунок 5 - </a:t>
            </a:r>
            <a:r>
              <a:rPr lang="ru-RU" sz="1400" b="1" dirty="0">
                <a:latin typeface="Garamond" panose="02020404030301010803" pitchFamily="18" charset="0"/>
                <a:ea typeface="Times New Roman" panose="02020603050405020304" pitchFamily="18" charset="0"/>
              </a:rPr>
              <a:t>Механизм первичного рынка ценных бумаг</a:t>
            </a:r>
            <a:endParaRPr lang="ru-RU" dirty="0">
              <a:latin typeface="Garamond" panose="02020404030301010803" pitchFamily="18" charset="0"/>
            </a:endParaRPr>
          </a:p>
        </p:txBody>
      </p:sp>
    </p:spTree>
    <p:extLst>
      <p:ext uri="{BB962C8B-B14F-4D97-AF65-F5344CB8AC3E}">
        <p14:creationId xmlns:p14="http://schemas.microsoft.com/office/powerpoint/2010/main" val="2549611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кругленные противолежащие углы 2">
            <a:extLst>
              <a:ext uri="{FF2B5EF4-FFF2-40B4-BE49-F238E27FC236}">
                <a16:creationId xmlns:a16="http://schemas.microsoft.com/office/drawing/2014/main" id="{10796EBC-4833-412E-9AFC-A8E8DFC4109F}"/>
              </a:ext>
            </a:extLst>
          </p:cNvPr>
          <p:cNvSpPr/>
          <p:nvPr/>
        </p:nvSpPr>
        <p:spPr>
          <a:xfrm>
            <a:off x="486033" y="642415"/>
            <a:ext cx="4506098" cy="388015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Garamond" panose="02020404030301010803" pitchFamily="18" charset="0"/>
              </a:rPr>
              <a:t>Ко вторичному рынку относятся: фондовые биржи, фондовые отделы товарных бирж - ранее выпущенные акции и финансовые инструменты.</a:t>
            </a:r>
          </a:p>
          <a:p>
            <a:pPr algn="ctr"/>
            <a:r>
              <a:rPr lang="ru-RU" dirty="0">
                <a:latin typeface="Garamond" panose="02020404030301010803" pitchFamily="18" charset="0"/>
              </a:rPr>
              <a:t>На вторичном рынке осуществляется перепродажа ранее выпущенных ценных бумаг. Вторичный биржевой рынок в России имеет специфическую особенность: в ряде случаев он продолжает частично выступать и как первичный рынок, принимая на себя новые элементы ценных бумаг.</a:t>
            </a:r>
          </a:p>
        </p:txBody>
      </p:sp>
      <p:sp>
        <p:nvSpPr>
          <p:cNvPr id="4" name="Прямоугольник: скругленные противолежащие углы 3">
            <a:extLst>
              <a:ext uri="{FF2B5EF4-FFF2-40B4-BE49-F238E27FC236}">
                <a16:creationId xmlns:a16="http://schemas.microsoft.com/office/drawing/2014/main" id="{7939926D-DA40-4A0E-8C9D-0220B4678C53}"/>
              </a:ext>
            </a:extLst>
          </p:cNvPr>
          <p:cNvSpPr/>
          <p:nvPr/>
        </p:nvSpPr>
        <p:spPr>
          <a:xfrm>
            <a:off x="5313405" y="482050"/>
            <a:ext cx="6392562" cy="1919417"/>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latin typeface="Garamond" panose="02020404030301010803" pitchFamily="18" charset="0"/>
              </a:rPr>
              <a:t>На фондовых биржах осуществляется перепродажа акций и финансовых инструментов (сертификаты, опционы, фьючерсы, векселя).</a:t>
            </a:r>
          </a:p>
          <a:p>
            <a:pPr algn="ctr"/>
            <a:r>
              <a:rPr lang="ru-RU" dirty="0">
                <a:latin typeface="Garamond" panose="02020404030301010803" pitchFamily="18" charset="0"/>
              </a:rPr>
              <a:t>Но в целом вторичный фондовый рынок предназначен не для привлечения дополнительных финансовых ресурсов, а для их перераспределения (рис. 6). </a:t>
            </a:r>
          </a:p>
        </p:txBody>
      </p:sp>
      <p:pic>
        <p:nvPicPr>
          <p:cNvPr id="5" name="Рисунок 4">
            <a:extLst>
              <a:ext uri="{FF2B5EF4-FFF2-40B4-BE49-F238E27FC236}">
                <a16:creationId xmlns:a16="http://schemas.microsoft.com/office/drawing/2014/main" id="{FE5F7AEB-3995-4DB0-9F1F-7AC4790800FE}"/>
              </a:ext>
            </a:extLst>
          </p:cNvPr>
          <p:cNvPicPr/>
          <p:nvPr/>
        </p:nvPicPr>
        <p:blipFill>
          <a:blip r:embed="rId2">
            <a:extLst>
              <a:ext uri="{28A0092B-C50C-407E-A947-70E740481C1C}">
                <a14:useLocalDpi xmlns:a14="http://schemas.microsoft.com/office/drawing/2010/main" val="0"/>
              </a:ext>
            </a:extLst>
          </a:blip>
          <a:srcRect l="31570" t="13960" r="30128" b="28204"/>
          <a:stretch>
            <a:fillRect/>
          </a:stretch>
        </p:blipFill>
        <p:spPr bwMode="auto">
          <a:xfrm>
            <a:off x="6096000" y="2512404"/>
            <a:ext cx="5180965" cy="3114040"/>
          </a:xfrm>
          <a:prstGeom prst="rect">
            <a:avLst/>
          </a:prstGeom>
          <a:noFill/>
          <a:ln>
            <a:noFill/>
          </a:ln>
        </p:spPr>
      </p:pic>
      <p:sp>
        <p:nvSpPr>
          <p:cNvPr id="6" name="Прямоугольник 5">
            <a:extLst>
              <a:ext uri="{FF2B5EF4-FFF2-40B4-BE49-F238E27FC236}">
                <a16:creationId xmlns:a16="http://schemas.microsoft.com/office/drawing/2014/main" id="{4EB396E2-D7F1-485F-BD01-07A785B1EEFA}"/>
              </a:ext>
            </a:extLst>
          </p:cNvPr>
          <p:cNvSpPr/>
          <p:nvPr/>
        </p:nvSpPr>
        <p:spPr>
          <a:xfrm>
            <a:off x="6243646" y="5737381"/>
            <a:ext cx="5033319" cy="338554"/>
          </a:xfrm>
          <a:prstGeom prst="rect">
            <a:avLst/>
          </a:prstGeom>
        </p:spPr>
        <p:txBody>
          <a:bodyPr wrap="square">
            <a:spAutoFit/>
          </a:bodyPr>
          <a:lstStyle/>
          <a:p>
            <a:r>
              <a:rPr lang="ru-RU" sz="1600" dirty="0">
                <a:latin typeface="Garamond" panose="02020404030301010803" pitchFamily="18" charset="0"/>
              </a:rPr>
              <a:t>Рисунок 6 - Механизм вторичного рынка ценных бумаг</a:t>
            </a:r>
          </a:p>
        </p:txBody>
      </p:sp>
      <p:sp>
        <p:nvSpPr>
          <p:cNvPr id="7" name="Прямоугольник: скругленные противолежащие углы 6">
            <a:extLst>
              <a:ext uri="{FF2B5EF4-FFF2-40B4-BE49-F238E27FC236}">
                <a16:creationId xmlns:a16="http://schemas.microsoft.com/office/drawing/2014/main" id="{15EEC5F0-1240-4E01-9F18-1670BC5275C4}"/>
              </a:ext>
            </a:extLst>
          </p:cNvPr>
          <p:cNvSpPr/>
          <p:nvPr/>
        </p:nvSpPr>
        <p:spPr>
          <a:xfrm>
            <a:off x="486033" y="4802659"/>
            <a:ext cx="5180965" cy="1054444"/>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latin typeface="Garamond" panose="02020404030301010803" pitchFamily="18" charset="0"/>
              </a:rPr>
              <a:t>В зависимости от места проведения операций и организации торгов ценными бумагами выделяют биржевой и внебиржевой рынки.</a:t>
            </a:r>
          </a:p>
        </p:txBody>
      </p:sp>
    </p:spTree>
    <p:extLst>
      <p:ext uri="{BB962C8B-B14F-4D97-AF65-F5344CB8AC3E}">
        <p14:creationId xmlns:p14="http://schemas.microsoft.com/office/powerpoint/2010/main" val="3014470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усеченные противолежащие углы 2">
            <a:extLst>
              <a:ext uri="{FF2B5EF4-FFF2-40B4-BE49-F238E27FC236}">
                <a16:creationId xmlns:a16="http://schemas.microsoft.com/office/drawing/2014/main" id="{2E58E20D-D480-4112-873A-93E59A9A5087}"/>
              </a:ext>
            </a:extLst>
          </p:cNvPr>
          <p:cNvSpPr/>
          <p:nvPr/>
        </p:nvSpPr>
        <p:spPr>
          <a:xfrm>
            <a:off x="535460" y="560173"/>
            <a:ext cx="5634682" cy="3517557"/>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effectLst>
                  <a:outerShdw blurRad="38100" dist="38100" dir="2700000" algn="tl">
                    <a:srgbClr val="000000">
                      <a:alpha val="43137"/>
                    </a:srgbClr>
                  </a:outerShdw>
                </a:effectLst>
                <a:latin typeface="Garamond" panose="02020404030301010803" pitchFamily="18" charset="0"/>
              </a:rPr>
              <a:t>Биржевой рынок</a:t>
            </a:r>
            <a:r>
              <a:rPr lang="ru-RU" dirty="0">
                <a:latin typeface="Garamond" panose="02020404030301010803" pitchFamily="18" charset="0"/>
              </a:rPr>
              <a:t>  - особый, институционально организованный рынок, на котором обращаются ценные бумаги наиболее высокого качества и операции на котором совершают профессиональные участники рынка ценных бумаг. Биржевой рынок представлен фондовыми биржами, торгующими исключительно ценными бумагами и фондовыми отделами товарных и валютных бирж. В свою очередь фондовые биржи могут торговать всеми видами ценных бумаг или специализироваться на отдельных их видах, как правило, на производных ценных бумагах.</a:t>
            </a:r>
          </a:p>
        </p:txBody>
      </p:sp>
      <p:sp>
        <p:nvSpPr>
          <p:cNvPr id="5" name="Прямоугольник: усеченные противолежащие углы 4">
            <a:extLst>
              <a:ext uri="{FF2B5EF4-FFF2-40B4-BE49-F238E27FC236}">
                <a16:creationId xmlns:a16="http://schemas.microsoft.com/office/drawing/2014/main" id="{B8AF00E0-526E-4D63-9032-8A1184F51A49}"/>
              </a:ext>
            </a:extLst>
          </p:cNvPr>
          <p:cNvSpPr/>
          <p:nvPr/>
        </p:nvSpPr>
        <p:spPr>
          <a:xfrm>
            <a:off x="6363728" y="4639961"/>
            <a:ext cx="5358713" cy="1182129"/>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effectLst>
                  <a:outerShdw blurRad="38100" dist="38100" dir="2700000" algn="tl">
                    <a:srgbClr val="000000">
                      <a:alpha val="43137"/>
                    </a:srgbClr>
                  </a:outerShdw>
                </a:effectLst>
                <a:latin typeface="Garamond" panose="02020404030301010803" pitchFamily="18" charset="0"/>
              </a:rPr>
              <a:t>Внебиржевой рынок </a:t>
            </a:r>
            <a:r>
              <a:rPr lang="ru-RU" dirty="0">
                <a:latin typeface="Garamond" panose="02020404030301010803" pitchFamily="18" charset="0"/>
              </a:rPr>
              <a:t>- рынок, операции на котором совершаются вне фондовой биржи или фондовых отделов товарных и валютных бирж.</a:t>
            </a:r>
          </a:p>
        </p:txBody>
      </p:sp>
      <p:pic>
        <p:nvPicPr>
          <p:cNvPr id="6146" name="Picture 2" descr="Что такое фондовый рынок">
            <a:extLst>
              <a:ext uri="{FF2B5EF4-FFF2-40B4-BE49-F238E27FC236}">
                <a16:creationId xmlns:a16="http://schemas.microsoft.com/office/drawing/2014/main" id="{77DF101B-F685-4038-A469-340B8F850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3728" y="945293"/>
            <a:ext cx="5358714" cy="27146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148" name="Picture 4" descr="Внебиржевой рынок: что это такое">
            <a:extLst>
              <a:ext uri="{FF2B5EF4-FFF2-40B4-BE49-F238E27FC236}">
                <a16:creationId xmlns:a16="http://schemas.microsoft.com/office/drawing/2014/main" id="{D3196621-015E-47D0-9482-60CAE8AE8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190" y="4196794"/>
            <a:ext cx="3829050" cy="184154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87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усеченные противолежащие углы 2">
            <a:extLst>
              <a:ext uri="{FF2B5EF4-FFF2-40B4-BE49-F238E27FC236}">
                <a16:creationId xmlns:a16="http://schemas.microsoft.com/office/drawing/2014/main" id="{ED560EA5-D6AC-4A7D-8666-C6BA25B2CF58}"/>
              </a:ext>
            </a:extLst>
          </p:cNvPr>
          <p:cNvSpPr/>
          <p:nvPr/>
        </p:nvSpPr>
        <p:spPr>
          <a:xfrm>
            <a:off x="494270" y="510746"/>
            <a:ext cx="11178746" cy="659027"/>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0215" algn="ctr">
              <a:lnSpc>
                <a:spcPct val="150000"/>
              </a:lnSpc>
              <a:spcAft>
                <a:spcPts val="0"/>
              </a:spcAft>
            </a:pPr>
            <a:r>
              <a:rPr lang="ru-RU" sz="2800" b="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2. Характеристика ценных бумаг</a:t>
            </a:r>
            <a:endParaRPr lang="ru-RU" sz="2000" dirty="0">
              <a:latin typeface="Garamond" panose="02020404030301010803" pitchFamily="18" charset="0"/>
              <a:ea typeface="Calibri" panose="020F0502020204030204" pitchFamily="34" charset="0"/>
              <a:cs typeface="Times New Roman" panose="02020603050405020304" pitchFamily="18" charset="0"/>
            </a:endParaRPr>
          </a:p>
        </p:txBody>
      </p:sp>
      <p:sp>
        <p:nvSpPr>
          <p:cNvPr id="4" name="Прямоугольник: усеченные противолежащие углы 3">
            <a:extLst>
              <a:ext uri="{FF2B5EF4-FFF2-40B4-BE49-F238E27FC236}">
                <a16:creationId xmlns:a16="http://schemas.microsoft.com/office/drawing/2014/main" id="{652F4EE8-892B-453D-86E6-F8C104E7C089}"/>
              </a:ext>
            </a:extLst>
          </p:cNvPr>
          <p:cNvSpPr/>
          <p:nvPr/>
        </p:nvSpPr>
        <p:spPr>
          <a:xfrm>
            <a:off x="494270" y="1482767"/>
            <a:ext cx="6516130" cy="234778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latin typeface="Garamond" panose="02020404030301010803" pitchFamily="18" charset="0"/>
              </a:rPr>
              <a:t>Фондовый рынок – это в первую очередь место обращения ценных бумаг.  Ценными бумагами признаются также обязательственные и иные права, которые закреплены в решении о выпуске или ином акте лица, выпустившего ценные бумаги в соответствии с требованиями закона, и осуществление и передача которых возможны только с соблюдением правил учета этих прав (бездокументарные ценные бумаги). </a:t>
            </a:r>
          </a:p>
        </p:txBody>
      </p:sp>
      <p:pic>
        <p:nvPicPr>
          <p:cNvPr id="7170" name="Picture 2" descr="Что такое акция: простыми словами о сложном 2019">
            <a:extLst>
              <a:ext uri="{FF2B5EF4-FFF2-40B4-BE49-F238E27FC236}">
                <a16:creationId xmlns:a16="http://schemas.microsoft.com/office/drawing/2014/main" id="{07C70B05-A411-4BBA-8317-F4A78FA38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2205" y="1169773"/>
            <a:ext cx="4473146" cy="52227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Прямоугольник: усеченные противолежащие углы 4">
            <a:extLst>
              <a:ext uri="{FF2B5EF4-FFF2-40B4-BE49-F238E27FC236}">
                <a16:creationId xmlns:a16="http://schemas.microsoft.com/office/drawing/2014/main" id="{7C300B01-14E8-4184-8072-F39DCCC16B3C}"/>
              </a:ext>
            </a:extLst>
          </p:cNvPr>
          <p:cNvSpPr/>
          <p:nvPr/>
        </p:nvSpPr>
        <p:spPr>
          <a:xfrm>
            <a:off x="494270" y="4028302"/>
            <a:ext cx="6516130" cy="205946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a:effectLst>
                  <a:outerShdw blurRad="38100" dist="38100" dir="2700000" algn="tl">
                    <a:srgbClr val="000000">
                      <a:alpha val="43137"/>
                    </a:srgbClr>
                  </a:outerShdw>
                </a:effectLst>
                <a:latin typeface="Garamond" panose="02020404030301010803" pitchFamily="18" charset="0"/>
              </a:rPr>
              <a:t>Ценными бумагами </a:t>
            </a:r>
            <a:r>
              <a:rPr lang="ru-RU" dirty="0">
                <a:latin typeface="Garamond" panose="02020404030301010803" pitchFamily="18" charset="0"/>
              </a:rPr>
              <a:t>являются документы, соответствующие установленным законом требованиям и удостоверяющие обязательственные и иные права, осуществление или передача которых возможны только при предъявлении таких документов (документарные ценные бумаги) (ст. 142 ГК РФ).</a:t>
            </a:r>
          </a:p>
        </p:txBody>
      </p:sp>
    </p:spTree>
    <p:extLst>
      <p:ext uri="{BB962C8B-B14F-4D97-AF65-F5344CB8AC3E}">
        <p14:creationId xmlns:p14="http://schemas.microsoft.com/office/powerpoint/2010/main" val="3096010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D64DA2E5-8C35-4ABA-B4D5-93D2A54148D1}"/>
              </a:ext>
            </a:extLst>
          </p:cNvPr>
          <p:cNvSpPr/>
          <p:nvPr/>
        </p:nvSpPr>
        <p:spPr>
          <a:xfrm>
            <a:off x="395416" y="416126"/>
            <a:ext cx="11384692" cy="468718"/>
          </a:xfrm>
          <a:prstGeom prst="rect">
            <a:avLst/>
          </a:prstGeom>
        </p:spPr>
        <p:txBody>
          <a:bodyPr wrap="square">
            <a:spAutoFit/>
          </a:bodyPr>
          <a:lstStyle/>
          <a:p>
            <a:pPr indent="450215" algn="just">
              <a:lnSpc>
                <a:spcPct val="150000"/>
              </a:lnSpc>
              <a:spcAft>
                <a:spcPts val="0"/>
              </a:spcAft>
            </a:pPr>
            <a:r>
              <a:rPr lang="ru-RU" dirty="0">
                <a:latin typeface="Garamond" panose="02020404030301010803" pitchFamily="18" charset="0"/>
                <a:ea typeface="Times New Roman" panose="02020603050405020304" pitchFamily="18" charset="0"/>
                <a:cs typeface="Times New Roman" panose="02020603050405020304" pitchFamily="18" charset="0"/>
              </a:rPr>
              <a:t>Ценной бумагой признается только та, которая обладает следующими фундаментальными свойствами (рис. 7). </a:t>
            </a:r>
            <a:endParaRPr lang="ru-RU" dirty="0">
              <a:latin typeface="Garamond" panose="02020404030301010803" pitchFamily="18" charset="0"/>
              <a:ea typeface="Calibri" panose="020F0502020204030204" pitchFamily="34" charset="0"/>
              <a:cs typeface="Times New Roman" panose="02020603050405020304" pitchFamily="18" charset="0"/>
            </a:endParaRPr>
          </a:p>
        </p:txBody>
      </p:sp>
      <p:grpSp>
        <p:nvGrpSpPr>
          <p:cNvPr id="4" name="Группа 3">
            <a:extLst>
              <a:ext uri="{FF2B5EF4-FFF2-40B4-BE49-F238E27FC236}">
                <a16:creationId xmlns:a16="http://schemas.microsoft.com/office/drawing/2014/main" id="{18500ABB-3373-4DC4-BF17-66F7BD675DBF}"/>
              </a:ext>
            </a:extLst>
          </p:cNvPr>
          <p:cNvGrpSpPr/>
          <p:nvPr/>
        </p:nvGrpSpPr>
        <p:grpSpPr>
          <a:xfrm>
            <a:off x="1499286" y="1231042"/>
            <a:ext cx="9193428" cy="3390900"/>
            <a:chOff x="-74836" y="0"/>
            <a:chExt cx="5965483" cy="3391121"/>
          </a:xfrm>
        </p:grpSpPr>
        <p:sp>
          <p:nvSpPr>
            <p:cNvPr id="5" name="Прямоугольник 4">
              <a:extLst>
                <a:ext uri="{FF2B5EF4-FFF2-40B4-BE49-F238E27FC236}">
                  <a16:creationId xmlns:a16="http://schemas.microsoft.com/office/drawing/2014/main" id="{D0D26BF9-BE30-4427-816C-3483527F3B86}"/>
                </a:ext>
              </a:extLst>
            </p:cNvPr>
            <p:cNvSpPr>
              <a:spLocks noChangeArrowheads="1"/>
            </p:cNvSpPr>
            <p:nvPr/>
          </p:nvSpPr>
          <p:spPr bwMode="auto">
            <a:xfrm>
              <a:off x="2146852" y="0"/>
              <a:ext cx="1583690" cy="50990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0" tIns="0" rIns="0" bIns="0" anchor="ctr" anchorCtr="0" upright="1">
              <a:noAutofit/>
            </a:bodyPr>
            <a:lstStyle/>
            <a:p>
              <a:pPr algn="ctr">
                <a:lnSpc>
                  <a:spcPct val="107000"/>
                </a:lnSpc>
                <a:spcAft>
                  <a:spcPts val="800"/>
                </a:spcAft>
              </a:pPr>
              <a:r>
                <a:rPr lang="ru-RU" sz="1400" dirty="0">
                  <a:effectLst/>
                  <a:latin typeface="Bookman Old Style" panose="02050604050505020204" pitchFamily="18" charset="0"/>
                  <a:ea typeface="Calibri" panose="020F0502020204030204" pitchFamily="34" charset="0"/>
                  <a:cs typeface="Times New Roman" panose="02020603050405020304" pitchFamily="18" charset="0"/>
                </a:rPr>
                <a:t>Обращаемость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5C8A734C-E0C2-49FD-8E48-C6C7291D4480}"/>
                </a:ext>
              </a:extLst>
            </p:cNvPr>
            <p:cNvSpPr>
              <a:spLocks noChangeArrowheads="1"/>
            </p:cNvSpPr>
            <p:nvPr/>
          </p:nvSpPr>
          <p:spPr bwMode="auto">
            <a:xfrm>
              <a:off x="4306957" y="502948"/>
              <a:ext cx="1583690" cy="50990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0" tIns="0" rIns="0" bIns="0" anchor="ctr" anchorCtr="0" upright="1">
              <a:noAutofit/>
            </a:bodyPr>
            <a:lstStyle/>
            <a:p>
              <a:pPr algn="ctr">
                <a:lnSpc>
                  <a:spcPct val="107000"/>
                </a:lnSpc>
                <a:spcAft>
                  <a:spcPts val="800"/>
                </a:spcAft>
              </a:pPr>
              <a:r>
                <a:rPr lang="ru-RU" sz="1400">
                  <a:effectLst/>
                  <a:latin typeface="Bookman Old Style" panose="02050604050505020204" pitchFamily="18" charset="0"/>
                  <a:ea typeface="Calibri" panose="020F0502020204030204" pitchFamily="34" charset="0"/>
                  <a:cs typeface="Times New Roman" panose="02020603050405020304" pitchFamily="18" charset="0"/>
                </a:rPr>
                <a:t>Документальность</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633970F0-F05F-440B-9A43-3071A8D528A2}"/>
                </a:ext>
              </a:extLst>
            </p:cNvPr>
            <p:cNvSpPr>
              <a:spLocks noChangeArrowheads="1"/>
            </p:cNvSpPr>
            <p:nvPr/>
          </p:nvSpPr>
          <p:spPr bwMode="auto">
            <a:xfrm>
              <a:off x="3727" y="370343"/>
              <a:ext cx="1583690" cy="64251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0" tIns="0" rIns="0" bIns="0" anchor="ctr" anchorCtr="0" upright="1">
              <a:noAutofit/>
            </a:bodyPr>
            <a:lstStyle/>
            <a:p>
              <a:pPr algn="ctr">
                <a:lnSpc>
                  <a:spcPct val="107000"/>
                </a:lnSpc>
                <a:spcAft>
                  <a:spcPts val="0"/>
                </a:spcAft>
              </a:pPr>
              <a:r>
                <a:rPr lang="ru-RU" sz="1400">
                  <a:effectLst/>
                  <a:latin typeface="Bookman Old Style" panose="02050604050505020204" pitchFamily="18" charset="0"/>
                  <a:ea typeface="Calibri" panose="020F0502020204030204" pitchFamily="34" charset="0"/>
                  <a:cs typeface="Times New Roman" panose="02020603050405020304" pitchFamily="18" charset="0"/>
                </a:rPr>
                <a:t>Стандартность и серийность</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300858F8-F0D6-42C0-AFB7-8317607CFBB1}"/>
                </a:ext>
              </a:extLst>
            </p:cNvPr>
            <p:cNvSpPr>
              <a:spLocks noChangeArrowheads="1"/>
            </p:cNvSpPr>
            <p:nvPr/>
          </p:nvSpPr>
          <p:spPr bwMode="auto">
            <a:xfrm>
              <a:off x="4306957" y="1179444"/>
              <a:ext cx="1583690" cy="50990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0" tIns="0" rIns="0" bIns="0" anchor="ctr" anchorCtr="0" upright="1">
              <a:noAutofit/>
            </a:bodyPr>
            <a:lstStyle/>
            <a:p>
              <a:pPr algn="ctr">
                <a:lnSpc>
                  <a:spcPct val="107000"/>
                </a:lnSpc>
                <a:spcAft>
                  <a:spcPts val="800"/>
                </a:spcAft>
              </a:pPr>
              <a:r>
                <a:rPr lang="ru-RU" sz="1400" dirty="0">
                  <a:effectLst/>
                  <a:latin typeface="Bookman Old Style" panose="02050604050505020204" pitchFamily="18" charset="0"/>
                  <a:ea typeface="Calibri" panose="020F0502020204030204" pitchFamily="34" charset="0"/>
                  <a:cs typeface="Times New Roman" panose="02020603050405020304" pitchFamily="18" charset="0"/>
                </a:rPr>
                <a:t>Рыночность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81BCDD5E-F576-4BA6-8808-CFF39BE51036}"/>
                </a:ext>
              </a:extLst>
            </p:cNvPr>
            <p:cNvSpPr>
              <a:spLocks noChangeArrowheads="1"/>
            </p:cNvSpPr>
            <p:nvPr/>
          </p:nvSpPr>
          <p:spPr bwMode="auto">
            <a:xfrm>
              <a:off x="4306957" y="1855305"/>
              <a:ext cx="1583690" cy="50990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0" tIns="0" rIns="0" bIns="0" anchor="ctr" anchorCtr="0" upright="1">
              <a:noAutofit/>
            </a:bodyPr>
            <a:lstStyle/>
            <a:p>
              <a:pPr algn="ctr">
                <a:lnSpc>
                  <a:spcPct val="107000"/>
                </a:lnSpc>
                <a:spcAft>
                  <a:spcPts val="800"/>
                </a:spcAft>
              </a:pPr>
              <a:r>
                <a:rPr lang="ru-RU" sz="1400" dirty="0">
                  <a:effectLst/>
                  <a:latin typeface="Bookman Old Style" panose="02050604050505020204" pitchFamily="18" charset="0"/>
                  <a:ea typeface="Calibri" panose="020F0502020204030204" pitchFamily="34" charset="0"/>
                  <a:cs typeface="Times New Roman" panose="02020603050405020304" pitchFamily="18" charset="0"/>
                </a:rPr>
                <a:t>Ликвидность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id="{BEA8471F-AD6C-448E-B0F6-CF24E9BBF151}"/>
                </a:ext>
              </a:extLst>
            </p:cNvPr>
            <p:cNvSpPr>
              <a:spLocks noChangeArrowheads="1"/>
            </p:cNvSpPr>
            <p:nvPr/>
          </p:nvSpPr>
          <p:spPr bwMode="auto">
            <a:xfrm>
              <a:off x="0" y="1258957"/>
              <a:ext cx="1583690" cy="82867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0" tIns="0" rIns="0" bIns="0" anchor="ctr" anchorCtr="0" upright="1">
              <a:noAutofit/>
            </a:bodyPr>
            <a:lstStyle/>
            <a:p>
              <a:pPr algn="ctr">
                <a:lnSpc>
                  <a:spcPct val="107000"/>
                </a:lnSpc>
                <a:spcAft>
                  <a:spcPts val="800"/>
                </a:spcAft>
              </a:pPr>
              <a:r>
                <a:rPr lang="ru-RU" sz="1400" dirty="0">
                  <a:effectLst/>
                  <a:latin typeface="Bookman Old Style" panose="02050604050505020204" pitchFamily="18" charset="0"/>
                  <a:ea typeface="Calibri" panose="020F0502020204030204" pitchFamily="34" charset="0"/>
                  <a:cs typeface="Times New Roman" panose="02020603050405020304" pitchFamily="18" charset="0"/>
                </a:rPr>
                <a:t>Доступность для гражданского оборота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570A93A8-EE6A-4CD6-B740-93618CAFE847}"/>
                </a:ext>
              </a:extLst>
            </p:cNvPr>
            <p:cNvSpPr>
              <a:spLocks noChangeArrowheads="1"/>
            </p:cNvSpPr>
            <p:nvPr/>
          </p:nvSpPr>
          <p:spPr bwMode="auto">
            <a:xfrm>
              <a:off x="-74836" y="2291908"/>
              <a:ext cx="1662253" cy="788836"/>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0" tIns="0" rIns="0" bIns="0" anchor="ctr" anchorCtr="0" upright="1">
              <a:noAutofit/>
            </a:bodyPr>
            <a:lstStyle/>
            <a:p>
              <a:pPr algn="ctr">
                <a:lnSpc>
                  <a:spcPct val="107000"/>
                </a:lnSpc>
                <a:spcAft>
                  <a:spcPts val="800"/>
                </a:spcAft>
              </a:pPr>
              <a:r>
                <a:rPr lang="ru-RU" sz="1400" dirty="0">
                  <a:effectLst/>
                  <a:latin typeface="Bookman Old Style" panose="02050604050505020204" pitchFamily="18" charset="0"/>
                  <a:ea typeface="Calibri" panose="020F0502020204030204" pitchFamily="34" charset="0"/>
                  <a:cs typeface="Times New Roman" panose="02020603050405020304" pitchFamily="18" charset="0"/>
                </a:rPr>
                <a:t>Признание государством и регулируемость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id="{4F4FF444-15DF-4257-9466-AF2014C66EB1}"/>
                </a:ext>
              </a:extLst>
            </p:cNvPr>
            <p:cNvSpPr>
              <a:spLocks noChangeArrowheads="1"/>
            </p:cNvSpPr>
            <p:nvPr/>
          </p:nvSpPr>
          <p:spPr bwMode="auto">
            <a:xfrm>
              <a:off x="4306957" y="2570922"/>
              <a:ext cx="1583690" cy="50990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0" tIns="0" rIns="0" bIns="0" anchor="ctr" anchorCtr="0" upright="1">
              <a:noAutofit/>
            </a:bodyPr>
            <a:lstStyle/>
            <a:p>
              <a:pPr algn="ctr">
                <a:lnSpc>
                  <a:spcPct val="107000"/>
                </a:lnSpc>
                <a:spcAft>
                  <a:spcPts val="800"/>
                </a:spcAft>
              </a:pPr>
              <a:r>
                <a:rPr lang="ru-RU" sz="1400" dirty="0">
                  <a:effectLst/>
                  <a:latin typeface="Bookman Old Style" panose="02050604050505020204" pitchFamily="18" charset="0"/>
                  <a:ea typeface="Calibri" panose="020F0502020204030204" pitchFamily="34" charset="0"/>
                  <a:cs typeface="Times New Roman" panose="02020603050405020304" pitchFamily="18" charset="0"/>
                </a:rPr>
                <a:t>Рискованность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137A9219-7C80-4466-9E92-FFDE8D81E184}"/>
                </a:ext>
              </a:extLst>
            </p:cNvPr>
            <p:cNvSpPr>
              <a:spLocks noChangeArrowheads="1"/>
            </p:cNvSpPr>
            <p:nvPr/>
          </p:nvSpPr>
          <p:spPr bwMode="auto">
            <a:xfrm>
              <a:off x="2137327" y="2503943"/>
              <a:ext cx="1584325" cy="887178"/>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0" tIns="0" rIns="0" bIns="0" anchor="ctr" anchorCtr="0" upright="1">
              <a:noAutofit/>
            </a:bodyPr>
            <a:lstStyle/>
            <a:p>
              <a:pPr algn="ctr">
                <a:lnSpc>
                  <a:spcPct val="107000"/>
                </a:lnSpc>
                <a:spcAft>
                  <a:spcPts val="800"/>
                </a:spcAft>
              </a:pPr>
              <a:r>
                <a:rPr lang="ru-RU" sz="1400" dirty="0">
                  <a:effectLst/>
                  <a:latin typeface="Bookman Old Style" panose="02050604050505020204" pitchFamily="18" charset="0"/>
                  <a:ea typeface="Calibri" panose="020F0502020204030204" pitchFamily="34" charset="0"/>
                  <a:cs typeface="Times New Roman" panose="02020603050405020304" pitchFamily="18" charset="0"/>
                </a:rPr>
                <a:t> Обязательность исполнения обязательств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Прямая со стрелкой 13">
              <a:extLst>
                <a:ext uri="{FF2B5EF4-FFF2-40B4-BE49-F238E27FC236}">
                  <a16:creationId xmlns:a16="http://schemas.microsoft.com/office/drawing/2014/main" id="{B7CED487-3F74-4951-B919-7EA8DACC5747}"/>
                </a:ext>
              </a:extLst>
            </p:cNvPr>
            <p:cNvCxnSpPr>
              <a:cxnSpLocks noChangeShapeType="1"/>
            </p:cNvCxnSpPr>
            <p:nvPr/>
          </p:nvCxnSpPr>
          <p:spPr bwMode="auto">
            <a:xfrm flipH="1" flipV="1">
              <a:off x="1582807" y="749990"/>
              <a:ext cx="1352550" cy="262255"/>
            </a:xfrm>
            <a:prstGeom prst="straightConnector1">
              <a:avLst/>
            </a:prstGeom>
            <a:noFill/>
            <a:ln w="12700">
              <a:solidFill>
                <a:srgbClr val="92CDDC"/>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cxnSp>
        <p:cxnSp>
          <p:nvCxnSpPr>
            <p:cNvPr id="15" name="Прямая со стрелкой 14">
              <a:extLst>
                <a:ext uri="{FF2B5EF4-FFF2-40B4-BE49-F238E27FC236}">
                  <a16:creationId xmlns:a16="http://schemas.microsoft.com/office/drawing/2014/main" id="{DDCCAAED-F602-464C-9837-2A5A9F5A7E75}"/>
                </a:ext>
              </a:extLst>
            </p:cNvPr>
            <p:cNvCxnSpPr>
              <a:cxnSpLocks noChangeShapeType="1"/>
            </p:cNvCxnSpPr>
            <p:nvPr/>
          </p:nvCxnSpPr>
          <p:spPr bwMode="auto">
            <a:xfrm flipV="1">
              <a:off x="2928731" y="749990"/>
              <a:ext cx="1371600" cy="262255"/>
            </a:xfrm>
            <a:prstGeom prst="straightConnector1">
              <a:avLst/>
            </a:prstGeom>
            <a:noFill/>
            <a:ln w="12700">
              <a:solidFill>
                <a:srgbClr val="92CDDC"/>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cxnSp>
        <p:cxnSp>
          <p:nvCxnSpPr>
            <p:cNvPr id="16" name="Прямая со стрелкой 15">
              <a:extLst>
                <a:ext uri="{FF2B5EF4-FFF2-40B4-BE49-F238E27FC236}">
                  <a16:creationId xmlns:a16="http://schemas.microsoft.com/office/drawing/2014/main" id="{71111397-715F-4B92-BE17-0A58A499F2D3}"/>
                </a:ext>
              </a:extLst>
            </p:cNvPr>
            <p:cNvCxnSpPr>
              <a:cxnSpLocks noChangeShapeType="1"/>
            </p:cNvCxnSpPr>
            <p:nvPr/>
          </p:nvCxnSpPr>
          <p:spPr bwMode="auto">
            <a:xfrm flipV="1">
              <a:off x="3800834" y="1386730"/>
              <a:ext cx="498475" cy="55880"/>
            </a:xfrm>
            <a:prstGeom prst="straightConnector1">
              <a:avLst/>
            </a:prstGeom>
            <a:noFill/>
            <a:ln w="12700">
              <a:solidFill>
                <a:srgbClr val="92CDDC"/>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cxnSp>
        <p:cxnSp>
          <p:nvCxnSpPr>
            <p:cNvPr id="17" name="Прямая со стрелкой 16">
              <a:extLst>
                <a:ext uri="{FF2B5EF4-FFF2-40B4-BE49-F238E27FC236}">
                  <a16:creationId xmlns:a16="http://schemas.microsoft.com/office/drawing/2014/main" id="{943BB45B-6C65-4866-A81D-90ADA2DCDE47}"/>
                </a:ext>
              </a:extLst>
            </p:cNvPr>
            <p:cNvCxnSpPr>
              <a:cxnSpLocks noChangeShapeType="1"/>
            </p:cNvCxnSpPr>
            <p:nvPr/>
          </p:nvCxnSpPr>
          <p:spPr bwMode="auto">
            <a:xfrm>
              <a:off x="3800834" y="1443217"/>
              <a:ext cx="494665" cy="651510"/>
            </a:xfrm>
            <a:prstGeom prst="straightConnector1">
              <a:avLst/>
            </a:prstGeom>
            <a:noFill/>
            <a:ln w="12700">
              <a:solidFill>
                <a:srgbClr val="92CDDC"/>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cxnSp>
        <p:cxnSp>
          <p:nvCxnSpPr>
            <p:cNvPr id="18" name="Прямая со стрелкой 17">
              <a:extLst>
                <a:ext uri="{FF2B5EF4-FFF2-40B4-BE49-F238E27FC236}">
                  <a16:creationId xmlns:a16="http://schemas.microsoft.com/office/drawing/2014/main" id="{A49F9962-FDFF-4918-94CF-C17ACF6317C5}"/>
                </a:ext>
              </a:extLst>
            </p:cNvPr>
            <p:cNvCxnSpPr>
              <a:cxnSpLocks noChangeShapeType="1"/>
            </p:cNvCxnSpPr>
            <p:nvPr/>
          </p:nvCxnSpPr>
          <p:spPr bwMode="auto">
            <a:xfrm flipH="1">
              <a:off x="1582807" y="2093844"/>
              <a:ext cx="1340485" cy="327660"/>
            </a:xfrm>
            <a:prstGeom prst="straightConnector1">
              <a:avLst/>
            </a:prstGeom>
            <a:noFill/>
            <a:ln w="12700">
              <a:solidFill>
                <a:srgbClr val="92CDDC"/>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cxnSp>
        <p:cxnSp>
          <p:nvCxnSpPr>
            <p:cNvPr id="19" name="Прямая со стрелкой 18">
              <a:extLst>
                <a:ext uri="{FF2B5EF4-FFF2-40B4-BE49-F238E27FC236}">
                  <a16:creationId xmlns:a16="http://schemas.microsoft.com/office/drawing/2014/main" id="{CFEB8ABD-83AA-4203-8862-B0570448153A}"/>
                </a:ext>
              </a:extLst>
            </p:cNvPr>
            <p:cNvCxnSpPr>
              <a:cxnSpLocks noChangeShapeType="1"/>
            </p:cNvCxnSpPr>
            <p:nvPr/>
          </p:nvCxnSpPr>
          <p:spPr bwMode="auto">
            <a:xfrm>
              <a:off x="2926191" y="2093844"/>
              <a:ext cx="1385570" cy="603885"/>
            </a:xfrm>
            <a:prstGeom prst="straightConnector1">
              <a:avLst/>
            </a:prstGeom>
            <a:noFill/>
            <a:ln w="12700">
              <a:solidFill>
                <a:srgbClr val="92CDDC"/>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cxnSp>
        <p:sp>
          <p:nvSpPr>
            <p:cNvPr id="20" name="Прямоугольник 19">
              <a:extLst>
                <a:ext uri="{FF2B5EF4-FFF2-40B4-BE49-F238E27FC236}">
                  <a16:creationId xmlns:a16="http://schemas.microsoft.com/office/drawing/2014/main" id="{E0EDD396-5B08-455C-83C1-1D481103334A}"/>
                </a:ext>
              </a:extLst>
            </p:cNvPr>
            <p:cNvSpPr>
              <a:spLocks noChangeArrowheads="1"/>
            </p:cNvSpPr>
            <p:nvPr/>
          </p:nvSpPr>
          <p:spPr bwMode="auto">
            <a:xfrm>
              <a:off x="2141469" y="1076850"/>
              <a:ext cx="1583690" cy="1017794"/>
            </a:xfrm>
            <a:prstGeom prst="rect">
              <a:avLst/>
            </a:prstGeom>
            <a:solidFill>
              <a:srgbClr val="4BACC6"/>
            </a:solidFill>
            <a:ln w="127000" cmpd="dbl">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0" tIns="0" rIns="0" bIns="0" anchor="ctr" anchorCtr="0" upright="1">
              <a:noAutofit/>
            </a:bodyPr>
            <a:lstStyle/>
            <a:p>
              <a:pPr algn="ctr">
                <a:lnSpc>
                  <a:spcPct val="107000"/>
                </a:lnSpc>
                <a:spcAft>
                  <a:spcPts val="0"/>
                </a:spcAft>
              </a:pPr>
              <a:r>
                <a:rPr lang="ru-RU" sz="1400" b="1" dirty="0">
                  <a:effectLst/>
                  <a:latin typeface="Bookman Old Style" panose="02050604050505020204" pitchFamily="18" charset="0"/>
                  <a:ea typeface="Calibri" panose="020F0502020204030204" pitchFamily="34" charset="0"/>
                  <a:cs typeface="Times New Roman" panose="02020603050405020304" pitchFamily="18" charset="0"/>
                </a:rPr>
                <a:t>Фундаментальные свойства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400" b="1" dirty="0">
                  <a:effectLst/>
                  <a:latin typeface="Bookman Old Style" panose="02050604050505020204" pitchFamily="18" charset="0"/>
                  <a:ea typeface="Calibri" panose="020F0502020204030204" pitchFamily="34" charset="0"/>
                  <a:cs typeface="Times New Roman" panose="02020603050405020304" pitchFamily="18" charset="0"/>
                </a:rPr>
                <a:t>ценной бумаги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Прямая со стрелкой 20">
              <a:extLst>
                <a:ext uri="{FF2B5EF4-FFF2-40B4-BE49-F238E27FC236}">
                  <a16:creationId xmlns:a16="http://schemas.microsoft.com/office/drawing/2014/main" id="{DD0AADE0-0463-4713-A7C9-F41EF4034E00}"/>
                </a:ext>
              </a:extLst>
            </p:cNvPr>
            <p:cNvCxnSpPr>
              <a:cxnSpLocks noChangeShapeType="1"/>
            </p:cNvCxnSpPr>
            <p:nvPr/>
          </p:nvCxnSpPr>
          <p:spPr bwMode="auto">
            <a:xfrm flipH="1" flipV="1">
              <a:off x="2920807" y="508028"/>
              <a:ext cx="12065" cy="504825"/>
            </a:xfrm>
            <a:prstGeom prst="straightConnector1">
              <a:avLst/>
            </a:prstGeom>
            <a:noFill/>
            <a:ln w="9525">
              <a:solidFill>
                <a:srgbClr val="92CDDC"/>
              </a:solidFill>
              <a:round/>
              <a:headEnd/>
              <a:tailEnd type="triangle" w="med" len="med"/>
            </a:ln>
            <a:extLst>
              <a:ext uri="{909E8E84-426E-40DD-AFC4-6F175D3DCCD1}">
                <a14:hiddenFill xmlns:a14="http://schemas.microsoft.com/office/drawing/2010/main">
                  <a:noFill/>
                </a14:hiddenFill>
              </a:ext>
            </a:extLst>
          </p:spPr>
        </p:cxnSp>
      </p:grpSp>
      <p:sp>
        <p:nvSpPr>
          <p:cNvPr id="22" name="Прямоугольник 21">
            <a:extLst>
              <a:ext uri="{FF2B5EF4-FFF2-40B4-BE49-F238E27FC236}">
                <a16:creationId xmlns:a16="http://schemas.microsoft.com/office/drawing/2014/main" id="{AD56ED8D-2BDA-4C62-83B3-900046E0CE2C}"/>
              </a:ext>
            </a:extLst>
          </p:cNvPr>
          <p:cNvSpPr/>
          <p:nvPr/>
        </p:nvSpPr>
        <p:spPr>
          <a:xfrm>
            <a:off x="3631938" y="5031214"/>
            <a:ext cx="4627549" cy="307777"/>
          </a:xfrm>
          <a:prstGeom prst="rect">
            <a:avLst/>
          </a:prstGeom>
        </p:spPr>
        <p:txBody>
          <a:bodyPr wrap="none">
            <a:spAutoFit/>
          </a:bodyPr>
          <a:lstStyle/>
          <a:p>
            <a:r>
              <a:rPr lang="ru-RU" sz="1400" dirty="0">
                <a:latin typeface="Garamond" panose="02020404030301010803" pitchFamily="18" charset="0"/>
                <a:ea typeface="Times New Roman" panose="02020603050405020304" pitchFamily="18" charset="0"/>
              </a:rPr>
              <a:t>Рисунок 7 -  </a:t>
            </a:r>
            <a:r>
              <a:rPr lang="ru-RU" sz="1400" b="1" dirty="0">
                <a:latin typeface="Garamond" panose="02020404030301010803" pitchFamily="18" charset="0"/>
                <a:ea typeface="Times New Roman" panose="02020603050405020304" pitchFamily="18" charset="0"/>
              </a:rPr>
              <a:t>Фундаментальные свойства ценных бумаг</a:t>
            </a:r>
            <a:endParaRPr lang="ru-RU" dirty="0">
              <a:latin typeface="Garamond" panose="02020404030301010803" pitchFamily="18" charset="0"/>
            </a:endParaRPr>
          </a:p>
        </p:txBody>
      </p:sp>
    </p:spTree>
    <p:extLst>
      <p:ext uri="{BB962C8B-B14F-4D97-AF65-F5344CB8AC3E}">
        <p14:creationId xmlns:p14="http://schemas.microsoft.com/office/powerpoint/2010/main" val="1702484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кругленные углы 2">
            <a:extLst>
              <a:ext uri="{FF2B5EF4-FFF2-40B4-BE49-F238E27FC236}">
                <a16:creationId xmlns:a16="http://schemas.microsoft.com/office/drawing/2014/main" id="{1367113E-C362-4192-8E36-26E564F5E6B5}"/>
              </a:ext>
            </a:extLst>
          </p:cNvPr>
          <p:cNvSpPr/>
          <p:nvPr/>
        </p:nvSpPr>
        <p:spPr>
          <a:xfrm>
            <a:off x="5550246" y="4575089"/>
            <a:ext cx="5999202" cy="115020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spcAft>
                <a:spcPts val="0"/>
              </a:spcAft>
            </a:pPr>
            <a:r>
              <a:rPr lang="ru-RU" sz="1400" b="1" dirty="0">
                <a:solidFill>
                  <a:schemeClr val="tx1"/>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Доступность для гражданского оборота </a:t>
            </a:r>
            <a:r>
              <a:rPr lang="ru-RU" sz="14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предусматривает возможность использования ценной бумаги не только в качестве объекта купли-продажи, но и как объекта других гражданских отношения (дарения, хранения, поручительства и др.).</a:t>
            </a:r>
            <a:endParaRPr lang="ru-RU" sz="1400" dirty="0">
              <a:solidFill>
                <a:schemeClr val="tx1"/>
              </a:solidFill>
              <a:latin typeface="Garamond" panose="02020404030301010803" pitchFamily="18" charset="0"/>
              <a:ea typeface="Calibri" panose="020F0502020204030204" pitchFamily="34" charset="0"/>
              <a:cs typeface="Times New Roman" panose="02020603050405020304" pitchFamily="18" charset="0"/>
            </a:endParaRPr>
          </a:p>
        </p:txBody>
      </p:sp>
      <p:sp>
        <p:nvSpPr>
          <p:cNvPr id="4" name="Прямоугольник: скругленные углы 3">
            <a:extLst>
              <a:ext uri="{FF2B5EF4-FFF2-40B4-BE49-F238E27FC236}">
                <a16:creationId xmlns:a16="http://schemas.microsoft.com/office/drawing/2014/main" id="{B0D40770-A48D-49A7-8A8A-E0785E2CD2F3}"/>
              </a:ext>
            </a:extLst>
          </p:cNvPr>
          <p:cNvSpPr/>
          <p:nvPr/>
        </p:nvSpPr>
        <p:spPr>
          <a:xfrm>
            <a:off x="543697" y="446130"/>
            <a:ext cx="4238368" cy="109151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effectLst>
                  <a:outerShdw blurRad="38100" dist="38100" dir="2700000" algn="tl">
                    <a:srgbClr val="000000">
                      <a:alpha val="43137"/>
                    </a:srgbClr>
                  </a:outerShdw>
                </a:effectLst>
                <a:latin typeface="Garamond" panose="02020404030301010803" pitchFamily="18" charset="0"/>
              </a:rPr>
              <a:t>Обращаемость</a:t>
            </a:r>
            <a:r>
              <a:rPr lang="ru-RU" sz="1400" dirty="0">
                <a:solidFill>
                  <a:schemeClr val="tx1"/>
                </a:solidFill>
                <a:latin typeface="Garamond" panose="02020404030301010803" pitchFamily="18" charset="0"/>
              </a:rPr>
              <a:t> характеризуется способностью ценной бумаги покупаться и продаваться на рынке, выступать в качестве платежного документа. </a:t>
            </a:r>
          </a:p>
        </p:txBody>
      </p:sp>
      <p:sp>
        <p:nvSpPr>
          <p:cNvPr id="5" name="Прямоугольник: скругленные углы 4">
            <a:extLst>
              <a:ext uri="{FF2B5EF4-FFF2-40B4-BE49-F238E27FC236}">
                <a16:creationId xmlns:a16="http://schemas.microsoft.com/office/drawing/2014/main" id="{ACE7536F-BB9F-48D2-8DD8-7307C894D5FB}"/>
              </a:ext>
            </a:extLst>
          </p:cNvPr>
          <p:cNvSpPr/>
          <p:nvPr/>
        </p:nvSpPr>
        <p:spPr>
          <a:xfrm>
            <a:off x="5550246" y="1493112"/>
            <a:ext cx="5999203" cy="109151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effectLst>
                  <a:outerShdw blurRad="38100" dist="38100" dir="2700000" algn="tl">
                    <a:srgbClr val="000000">
                      <a:alpha val="43137"/>
                    </a:srgbClr>
                  </a:outerShdw>
                </a:effectLst>
                <a:latin typeface="Garamond" panose="02020404030301010803" pitchFamily="18" charset="0"/>
              </a:rPr>
              <a:t>Стандартность и серийность </a:t>
            </a:r>
            <a:r>
              <a:rPr lang="ru-RU" sz="1400" dirty="0">
                <a:solidFill>
                  <a:schemeClr val="tx1"/>
                </a:solidFill>
                <a:latin typeface="Garamond" panose="02020404030301010803" pitchFamily="18" charset="0"/>
              </a:rPr>
              <a:t>предусматривают: стандартизацию всех параметров ценных бумаг и сделок с ними, что делает ценную бумагу товаром; осуществление их выпуска отдельными однородными партиями (сериями). </a:t>
            </a:r>
          </a:p>
        </p:txBody>
      </p:sp>
      <p:sp>
        <p:nvSpPr>
          <p:cNvPr id="6" name="Прямоугольник: скругленные углы 5">
            <a:extLst>
              <a:ext uri="{FF2B5EF4-FFF2-40B4-BE49-F238E27FC236}">
                <a16:creationId xmlns:a16="http://schemas.microsoft.com/office/drawing/2014/main" id="{50DD03BD-10E9-4F77-B981-49F85E7F5627}"/>
              </a:ext>
            </a:extLst>
          </p:cNvPr>
          <p:cNvSpPr/>
          <p:nvPr/>
        </p:nvSpPr>
        <p:spPr>
          <a:xfrm>
            <a:off x="5550246" y="3708571"/>
            <a:ext cx="5999202" cy="75788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effectLst>
                  <a:outerShdw blurRad="38100" dist="38100" dir="2700000" algn="tl">
                    <a:srgbClr val="000000">
                      <a:alpha val="43137"/>
                    </a:srgbClr>
                  </a:outerShdw>
                </a:effectLst>
                <a:latin typeface="Garamond" panose="02020404030301010803" pitchFamily="18" charset="0"/>
              </a:rPr>
              <a:t>Документальность </a:t>
            </a:r>
            <a:r>
              <a:rPr lang="ru-RU" sz="1400" dirty="0">
                <a:solidFill>
                  <a:schemeClr val="tx1"/>
                </a:solidFill>
                <a:latin typeface="Garamond" panose="02020404030301010803" pitchFamily="18" charset="0"/>
              </a:rPr>
              <a:t>определяет обязательную форму ценной бумаги в виде документа. </a:t>
            </a:r>
          </a:p>
        </p:txBody>
      </p:sp>
      <p:sp>
        <p:nvSpPr>
          <p:cNvPr id="7" name="Прямоугольник: скругленные углы 6">
            <a:extLst>
              <a:ext uri="{FF2B5EF4-FFF2-40B4-BE49-F238E27FC236}">
                <a16:creationId xmlns:a16="http://schemas.microsoft.com/office/drawing/2014/main" id="{1D5E9968-4345-4A74-BE4A-C8A11319D806}"/>
              </a:ext>
            </a:extLst>
          </p:cNvPr>
          <p:cNvSpPr/>
          <p:nvPr/>
        </p:nvSpPr>
        <p:spPr>
          <a:xfrm>
            <a:off x="543697" y="1728914"/>
            <a:ext cx="4238368" cy="75788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effectLst>
                  <a:outerShdw blurRad="38100" dist="38100" dir="2700000" algn="tl">
                    <a:srgbClr val="000000">
                      <a:alpha val="43137"/>
                    </a:srgbClr>
                  </a:outerShdw>
                </a:effectLst>
                <a:latin typeface="Garamond" panose="02020404030301010803" pitchFamily="18" charset="0"/>
              </a:rPr>
              <a:t>Рыночность </a:t>
            </a:r>
            <a:r>
              <a:rPr lang="ru-RU" sz="1400" dirty="0">
                <a:solidFill>
                  <a:schemeClr val="tx1"/>
                </a:solidFill>
                <a:latin typeface="Garamond" panose="02020404030301010803" pitchFamily="18" charset="0"/>
              </a:rPr>
              <a:t>предусматривает наличие своего рынка для ценных бумаг как особого вида товара. </a:t>
            </a:r>
          </a:p>
        </p:txBody>
      </p:sp>
      <p:sp>
        <p:nvSpPr>
          <p:cNvPr id="8" name="Прямоугольник: скругленные углы 7">
            <a:extLst>
              <a:ext uri="{FF2B5EF4-FFF2-40B4-BE49-F238E27FC236}">
                <a16:creationId xmlns:a16="http://schemas.microsoft.com/office/drawing/2014/main" id="{B55D18E2-EC67-49C7-9FCF-902B50E18D1C}"/>
              </a:ext>
            </a:extLst>
          </p:cNvPr>
          <p:cNvSpPr/>
          <p:nvPr/>
        </p:nvSpPr>
        <p:spPr>
          <a:xfrm>
            <a:off x="543697" y="4365027"/>
            <a:ext cx="4238368" cy="125317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effectLst>
                  <a:outerShdw blurRad="38100" dist="38100" dir="2700000" algn="tl">
                    <a:srgbClr val="000000">
                      <a:alpha val="43137"/>
                    </a:srgbClr>
                  </a:outerShdw>
                </a:effectLst>
                <a:latin typeface="Garamond" panose="02020404030301010803" pitchFamily="18" charset="0"/>
              </a:rPr>
              <a:t>Ликвидность </a:t>
            </a:r>
            <a:r>
              <a:rPr lang="ru-RU" sz="1400" dirty="0">
                <a:solidFill>
                  <a:schemeClr val="tx1"/>
                </a:solidFill>
                <a:latin typeface="Garamond" panose="02020404030301010803" pitchFamily="18" charset="0"/>
              </a:rPr>
              <a:t>характеризует способность ценной бумаги к реализации, степень ее обратимости в денежные средства, возможность быстро, без потерь, с минимальными транзакционными издержками реализовать ценную бумагу на фондовом рынке. </a:t>
            </a:r>
          </a:p>
        </p:txBody>
      </p:sp>
      <p:sp>
        <p:nvSpPr>
          <p:cNvPr id="9" name="Прямоугольник: скругленные углы 8">
            <a:extLst>
              <a:ext uri="{FF2B5EF4-FFF2-40B4-BE49-F238E27FC236}">
                <a16:creationId xmlns:a16="http://schemas.microsoft.com/office/drawing/2014/main" id="{4F27265D-2D56-419D-82C2-E4A682E267AB}"/>
              </a:ext>
            </a:extLst>
          </p:cNvPr>
          <p:cNvSpPr/>
          <p:nvPr/>
        </p:nvSpPr>
        <p:spPr>
          <a:xfrm>
            <a:off x="5550246" y="2685023"/>
            <a:ext cx="5999202" cy="91491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effectLst>
                  <a:outerShdw blurRad="38100" dist="38100" dir="2700000" algn="tl">
                    <a:srgbClr val="000000">
                      <a:alpha val="43137"/>
                    </a:srgbClr>
                  </a:outerShdw>
                </a:effectLst>
                <a:latin typeface="Garamond" panose="02020404030301010803" pitchFamily="18" charset="0"/>
              </a:rPr>
              <a:t>Рискованность </a:t>
            </a:r>
            <a:r>
              <a:rPr lang="ru-RU" sz="1400" dirty="0">
                <a:solidFill>
                  <a:schemeClr val="tx1"/>
                </a:solidFill>
                <a:latin typeface="Garamond" panose="02020404030301010803" pitchFamily="18" charset="0"/>
              </a:rPr>
              <a:t>означает возможность получения убытков либо минимизации прибыли от финансовой операции в силу специфических факторов. </a:t>
            </a:r>
          </a:p>
        </p:txBody>
      </p:sp>
      <p:sp>
        <p:nvSpPr>
          <p:cNvPr id="10" name="Прямоугольник: скругленные углы 9">
            <a:extLst>
              <a:ext uri="{FF2B5EF4-FFF2-40B4-BE49-F238E27FC236}">
                <a16:creationId xmlns:a16="http://schemas.microsoft.com/office/drawing/2014/main" id="{15F83986-1794-4634-9AF7-810C1E4F711F}"/>
              </a:ext>
            </a:extLst>
          </p:cNvPr>
          <p:cNvSpPr/>
          <p:nvPr/>
        </p:nvSpPr>
        <p:spPr>
          <a:xfrm>
            <a:off x="5550247" y="475216"/>
            <a:ext cx="5999204" cy="87321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spcAft>
                <a:spcPts val="0"/>
              </a:spcAft>
            </a:pPr>
            <a:r>
              <a:rPr lang="ru-RU" sz="1400" b="1" dirty="0">
                <a:solidFill>
                  <a:schemeClr val="tx1"/>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Обязательность исполнения обязательств</a:t>
            </a:r>
            <a:r>
              <a:rPr lang="ru-RU" sz="14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 гарантирует инвесторам выполнение долговых обязательств эмитентами ценных бумаг. </a:t>
            </a:r>
            <a:endParaRPr lang="ru-RU" sz="1400" dirty="0">
              <a:solidFill>
                <a:schemeClr val="tx1"/>
              </a:solidFill>
              <a:latin typeface="Garamond" panose="02020404030301010803" pitchFamily="18" charset="0"/>
              <a:ea typeface="Calibri" panose="020F0502020204030204" pitchFamily="34" charset="0"/>
              <a:cs typeface="Times New Roman" panose="02020603050405020304" pitchFamily="18" charset="0"/>
            </a:endParaRPr>
          </a:p>
        </p:txBody>
      </p:sp>
      <p:sp>
        <p:nvSpPr>
          <p:cNvPr id="11" name="Прямоугольник: скругленные углы 10">
            <a:extLst>
              <a:ext uri="{FF2B5EF4-FFF2-40B4-BE49-F238E27FC236}">
                <a16:creationId xmlns:a16="http://schemas.microsoft.com/office/drawing/2014/main" id="{C3BFB4D7-D249-49A3-8E00-41D91C0E4326}"/>
              </a:ext>
            </a:extLst>
          </p:cNvPr>
          <p:cNvSpPr/>
          <p:nvPr/>
        </p:nvSpPr>
        <p:spPr>
          <a:xfrm>
            <a:off x="543698" y="2729308"/>
            <a:ext cx="4238368" cy="12531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effectLst>
                  <a:outerShdw blurRad="38100" dist="38100" dir="2700000" algn="tl">
                    <a:srgbClr val="000000">
                      <a:alpha val="43137"/>
                    </a:srgbClr>
                  </a:outerShdw>
                </a:effectLst>
                <a:latin typeface="Garamond" panose="02020404030301010803" pitchFamily="18" charset="0"/>
              </a:rPr>
              <a:t>Признание государством и регулируемость </a:t>
            </a:r>
            <a:r>
              <a:rPr lang="ru-RU" sz="1400" dirty="0">
                <a:solidFill>
                  <a:schemeClr val="tx1"/>
                </a:solidFill>
                <a:latin typeface="Garamond" panose="02020404030301010803" pitchFamily="18" charset="0"/>
              </a:rPr>
              <a:t>означают, что выпускаемые эмитентами ценные бумаги должны соответствовать национальному законодательству, быть признанными государством и регулироваться им. </a:t>
            </a:r>
          </a:p>
        </p:txBody>
      </p:sp>
    </p:spTree>
    <p:extLst>
      <p:ext uri="{BB962C8B-B14F-4D97-AF65-F5344CB8AC3E}">
        <p14:creationId xmlns:p14="http://schemas.microsoft.com/office/powerpoint/2010/main" val="3238262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222A7D84-AF3D-4815-9DF2-799B4983D2FB}"/>
              </a:ext>
            </a:extLst>
          </p:cNvPr>
          <p:cNvSpPr/>
          <p:nvPr/>
        </p:nvSpPr>
        <p:spPr>
          <a:xfrm>
            <a:off x="675502" y="424364"/>
            <a:ext cx="4217773" cy="1031436"/>
          </a:xfrm>
          <a:prstGeom prst="rect">
            <a:avLst/>
          </a:prstGeom>
        </p:spPr>
        <p:txBody>
          <a:bodyPr wrap="square">
            <a:spAutoFit/>
          </a:bodyPr>
          <a:lstStyle/>
          <a:p>
            <a:pPr indent="450215" algn="just">
              <a:lnSpc>
                <a:spcPct val="150000"/>
              </a:lnSpc>
              <a:spcAft>
                <a:spcPts val="0"/>
              </a:spcAft>
            </a:pPr>
            <a:r>
              <a:rPr lang="ru-RU" sz="14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Многообразие видов ценных бумаг предопределяет множественность критериев их классификации (рис. 8).</a:t>
            </a:r>
            <a:endParaRPr lang="ru-RU" sz="1100" dirty="0">
              <a:latin typeface="Garamond" panose="02020404030301010803" pitchFamily="18"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5B2C26FA-197D-4D1B-B44F-59F078F721F4}"/>
              </a:ext>
            </a:extLst>
          </p:cNvPr>
          <p:cNvPicPr/>
          <p:nvPr/>
        </p:nvPicPr>
        <p:blipFill>
          <a:blip r:embed="rId2">
            <a:extLst>
              <a:ext uri="{28A0092B-C50C-407E-A947-70E740481C1C}">
                <a14:useLocalDpi xmlns:a14="http://schemas.microsoft.com/office/drawing/2010/main" val="0"/>
              </a:ext>
            </a:extLst>
          </a:blip>
          <a:srcRect l="29167" t="1994" r="29315" b="9117"/>
          <a:stretch>
            <a:fillRect/>
          </a:stretch>
        </p:blipFill>
        <p:spPr bwMode="auto">
          <a:xfrm>
            <a:off x="601362" y="1768312"/>
            <a:ext cx="4217773" cy="3816942"/>
          </a:xfrm>
          <a:prstGeom prst="rect">
            <a:avLst/>
          </a:prstGeom>
          <a:noFill/>
          <a:ln>
            <a:noFill/>
          </a:ln>
        </p:spPr>
      </p:pic>
      <p:sp>
        <p:nvSpPr>
          <p:cNvPr id="5" name="Прямоугольник 4">
            <a:extLst>
              <a:ext uri="{FF2B5EF4-FFF2-40B4-BE49-F238E27FC236}">
                <a16:creationId xmlns:a16="http://schemas.microsoft.com/office/drawing/2014/main" id="{AACDB90B-A744-48CA-9945-DA8B01A70771}"/>
              </a:ext>
            </a:extLst>
          </p:cNvPr>
          <p:cNvSpPr/>
          <p:nvPr/>
        </p:nvSpPr>
        <p:spPr>
          <a:xfrm>
            <a:off x="5420498" y="424364"/>
            <a:ext cx="6096000" cy="704104"/>
          </a:xfrm>
          <a:prstGeom prst="rect">
            <a:avLst/>
          </a:prstGeom>
        </p:spPr>
        <p:txBody>
          <a:bodyPr>
            <a:spAutoFit/>
          </a:bodyPr>
          <a:lstStyle/>
          <a:p>
            <a:pPr indent="450215" algn="ctr">
              <a:lnSpc>
                <a:spcPct val="150000"/>
              </a:lnSpc>
              <a:spcAft>
                <a:spcPts val="0"/>
              </a:spcAft>
            </a:pPr>
            <a:r>
              <a:rPr lang="ru-RU" sz="14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В мировой практике ценные бумаги делят на </a:t>
            </a:r>
            <a:r>
              <a:rPr lang="ru-RU" sz="1400" b="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два больших класса</a:t>
            </a:r>
            <a:r>
              <a:rPr lang="ru-RU" sz="14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 классические ценные бумаги, производные ценные бумаги (рис. 9).</a:t>
            </a:r>
            <a:endParaRPr lang="ru-RU" sz="1100" dirty="0">
              <a:latin typeface="Garamond" panose="02020404030301010803" pitchFamily="18" charset="0"/>
              <a:ea typeface="Calibri" panose="020F0502020204030204" pitchFamily="34" charset="0"/>
              <a:cs typeface="Times New Roman" panose="02020603050405020304" pitchFamily="18" charset="0"/>
            </a:endParaRPr>
          </a:p>
        </p:txBody>
      </p:sp>
      <p:grpSp>
        <p:nvGrpSpPr>
          <p:cNvPr id="6" name="Группа 5">
            <a:extLst>
              <a:ext uri="{FF2B5EF4-FFF2-40B4-BE49-F238E27FC236}">
                <a16:creationId xmlns:a16="http://schemas.microsoft.com/office/drawing/2014/main" id="{DDFFD61F-66F4-4BC6-A93C-BADAD29B2358}"/>
              </a:ext>
            </a:extLst>
          </p:cNvPr>
          <p:cNvGrpSpPr>
            <a:grpSpLocks/>
          </p:cNvGrpSpPr>
          <p:nvPr/>
        </p:nvGrpSpPr>
        <p:grpSpPr bwMode="auto">
          <a:xfrm>
            <a:off x="5833565" y="1455800"/>
            <a:ext cx="5879467" cy="2877820"/>
            <a:chOff x="0" y="0"/>
            <a:chExt cx="58795" cy="28775"/>
          </a:xfrm>
        </p:grpSpPr>
        <p:sp>
          <p:nvSpPr>
            <p:cNvPr id="7" name="Прямоугольник 6">
              <a:extLst>
                <a:ext uri="{FF2B5EF4-FFF2-40B4-BE49-F238E27FC236}">
                  <a16:creationId xmlns:a16="http://schemas.microsoft.com/office/drawing/2014/main" id="{57B31182-557F-4C8B-B94D-D6CF59B35C00}"/>
                </a:ext>
              </a:extLst>
            </p:cNvPr>
            <p:cNvSpPr>
              <a:spLocks noChangeArrowheads="1"/>
            </p:cNvSpPr>
            <p:nvPr/>
          </p:nvSpPr>
          <p:spPr bwMode="auto">
            <a:xfrm>
              <a:off x="21320" y="0"/>
              <a:ext cx="15837" cy="3238"/>
            </a:xfrm>
            <a:prstGeom prst="rect">
              <a:avLst/>
            </a:prstGeom>
            <a:gradFill rotWithShape="0">
              <a:gsLst>
                <a:gs pos="0">
                  <a:srgbClr val="92CDDC"/>
                </a:gs>
                <a:gs pos="50000">
                  <a:srgbClr val="4BACC6"/>
                </a:gs>
                <a:gs pos="100000">
                  <a:srgbClr val="92CDDC"/>
                </a:gs>
              </a:gsLst>
              <a:lin ang="5400000" scaled="1"/>
            </a:gradFill>
            <a:ln w="12700">
              <a:solidFill>
                <a:srgbClr val="4BACC6"/>
              </a:solidFill>
              <a:miter lim="800000"/>
              <a:headEnd/>
              <a:tailEnd/>
            </a:ln>
            <a:effectLst>
              <a:outerShdw dist="28398" dir="3806097" algn="ctr" rotWithShape="0">
                <a:srgbClr val="205867"/>
              </a:outerShdw>
            </a:effectLst>
          </p:spPr>
          <p:txBody>
            <a:bodyPr rot="0" vert="horz" wrap="square" lIns="0" tIns="0" rIns="0" bIns="0" anchor="ctr" anchorCtr="0" upright="1">
              <a:noAutofit/>
            </a:bodyPr>
            <a:lstStyle/>
            <a:p>
              <a:pPr algn="ctr">
                <a:lnSpc>
                  <a:spcPct val="107000"/>
                </a:lnSpc>
                <a:spcAft>
                  <a:spcPts val="0"/>
                </a:spcAft>
              </a:pPr>
              <a:r>
                <a:rPr lang="ru-RU" sz="1100" b="1">
                  <a:effectLst/>
                  <a:latin typeface="Bookman Old Style" panose="02050604050505020204" pitchFamily="18" charset="0"/>
                  <a:ea typeface="Calibri" panose="020F0502020204030204" pitchFamily="34" charset="0"/>
                  <a:cs typeface="Times New Roman" panose="02020603050405020304" pitchFamily="18" charset="0"/>
                </a:rPr>
                <a:t>Ценные бумаги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76A06C87-071E-4086-9C90-CD5D8E775E42}"/>
                </a:ext>
              </a:extLst>
            </p:cNvPr>
            <p:cNvSpPr>
              <a:spLocks noChangeArrowheads="1"/>
            </p:cNvSpPr>
            <p:nvPr/>
          </p:nvSpPr>
          <p:spPr bwMode="auto">
            <a:xfrm>
              <a:off x="21320" y="6473"/>
              <a:ext cx="15837" cy="400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0" tIns="0" rIns="0" bIns="0" anchor="ctr" anchorCtr="0" upright="1">
              <a:noAutofit/>
            </a:bodyPr>
            <a:lstStyle/>
            <a:p>
              <a:pPr algn="ctr">
                <a:lnSpc>
                  <a:spcPct val="107000"/>
                </a:lnSpc>
                <a:spcAft>
                  <a:spcPts val="800"/>
                </a:spcAft>
              </a:pPr>
              <a:r>
                <a:rPr lang="ru-RU" sz="1100">
                  <a:effectLst/>
                  <a:latin typeface="Bookman Old Style" panose="02050604050505020204" pitchFamily="18" charset="0"/>
                  <a:ea typeface="Calibri" panose="020F0502020204030204" pitchFamily="34" charset="0"/>
                  <a:cs typeface="Times New Roman" panose="02020603050405020304" pitchFamily="18" charset="0"/>
                </a:rPr>
                <a:t>Производные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C076A0CF-9D3D-4234-BA03-42CDB0D6216B}"/>
                </a:ext>
              </a:extLst>
            </p:cNvPr>
            <p:cNvSpPr>
              <a:spLocks noChangeArrowheads="1"/>
            </p:cNvSpPr>
            <p:nvPr/>
          </p:nvSpPr>
          <p:spPr bwMode="auto">
            <a:xfrm>
              <a:off x="42958" y="6473"/>
              <a:ext cx="15837" cy="400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0" tIns="0" rIns="0" bIns="0" anchor="ctr" anchorCtr="0" upright="1">
              <a:noAutofit/>
            </a:bodyPr>
            <a:lstStyle/>
            <a:p>
              <a:pPr algn="ctr">
                <a:lnSpc>
                  <a:spcPct val="107000"/>
                </a:lnSpc>
                <a:spcAft>
                  <a:spcPts val="800"/>
                </a:spcAft>
              </a:pPr>
              <a:r>
                <a:rPr lang="ru-RU" sz="1100">
                  <a:effectLst/>
                  <a:latin typeface="Bookman Old Style" panose="02050604050505020204" pitchFamily="18" charset="0"/>
                  <a:ea typeface="Calibri" panose="020F0502020204030204" pitchFamily="34" charset="0"/>
                  <a:cs typeface="Times New Roman" panose="02020603050405020304" pitchFamily="18" charset="0"/>
                </a:rPr>
                <a:t>Финансовые инструменты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id="{17FB08B7-C9E2-4755-9B0C-B63F42495EE3}"/>
                </a:ext>
              </a:extLst>
            </p:cNvPr>
            <p:cNvSpPr>
              <a:spLocks noChangeArrowheads="1"/>
            </p:cNvSpPr>
            <p:nvPr/>
          </p:nvSpPr>
          <p:spPr bwMode="auto">
            <a:xfrm>
              <a:off x="0" y="6473"/>
              <a:ext cx="15836" cy="400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0" tIns="0" rIns="0" bIns="0" anchor="ctr" anchorCtr="0" upright="1">
              <a:noAutofit/>
            </a:bodyPr>
            <a:lstStyle/>
            <a:p>
              <a:pPr algn="ctr">
                <a:lnSpc>
                  <a:spcPct val="107000"/>
                </a:lnSpc>
                <a:spcAft>
                  <a:spcPts val="0"/>
                </a:spcAft>
              </a:pPr>
              <a:r>
                <a:rPr lang="ru-RU" sz="1100">
                  <a:effectLst/>
                  <a:latin typeface="Bookman Old Style" panose="02050604050505020204" pitchFamily="18" charset="0"/>
                  <a:ea typeface="Calibri" panose="020F0502020204030204" pitchFamily="34" charset="0"/>
                  <a:cs typeface="Times New Roman" panose="02020603050405020304" pitchFamily="18" charset="0"/>
                </a:rPr>
                <a:t>Классические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8E64C4A8-19CE-4F86-AEDA-F3E78D4FF474}"/>
                </a:ext>
              </a:extLst>
            </p:cNvPr>
            <p:cNvSpPr>
              <a:spLocks noChangeArrowheads="1"/>
            </p:cNvSpPr>
            <p:nvPr/>
          </p:nvSpPr>
          <p:spPr bwMode="auto">
            <a:xfrm>
              <a:off x="0" y="13353"/>
              <a:ext cx="8096" cy="3239"/>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0" tIns="0" rIns="0" bIns="0" anchor="ctr" anchorCtr="0" upright="1">
              <a:noAutofit/>
            </a:bodyPr>
            <a:lstStyle/>
            <a:p>
              <a:pPr algn="ctr">
                <a:lnSpc>
                  <a:spcPct val="107000"/>
                </a:lnSpc>
                <a:spcAft>
                  <a:spcPts val="800"/>
                </a:spcAft>
              </a:pPr>
              <a:r>
                <a:rPr lang="ru-RU" sz="1100">
                  <a:effectLst/>
                  <a:latin typeface="Bookman Old Style" panose="02050604050505020204" pitchFamily="18" charset="0"/>
                  <a:ea typeface="Calibri" panose="020F0502020204030204" pitchFamily="34" charset="0"/>
                  <a:cs typeface="Times New Roman" panose="02020603050405020304" pitchFamily="18" charset="0"/>
                </a:rPr>
                <a:t>Долевые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id="{D62216E5-79C9-4B37-9859-347E2A50EC3D}"/>
                </a:ext>
              </a:extLst>
            </p:cNvPr>
            <p:cNvSpPr>
              <a:spLocks noChangeArrowheads="1"/>
            </p:cNvSpPr>
            <p:nvPr/>
          </p:nvSpPr>
          <p:spPr bwMode="auto">
            <a:xfrm>
              <a:off x="45" y="18378"/>
              <a:ext cx="8096" cy="3239"/>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0" tIns="0" rIns="0" bIns="0" anchor="ctr" anchorCtr="0" upright="1">
              <a:noAutofit/>
            </a:bodyPr>
            <a:lstStyle/>
            <a:p>
              <a:pPr algn="ctr">
                <a:lnSpc>
                  <a:spcPct val="107000"/>
                </a:lnSpc>
                <a:spcAft>
                  <a:spcPts val="800"/>
                </a:spcAft>
              </a:pPr>
              <a:r>
                <a:rPr lang="ru-RU" sz="1100">
                  <a:effectLst/>
                  <a:latin typeface="Bookman Old Style" panose="02050604050505020204" pitchFamily="18" charset="0"/>
                  <a:ea typeface="Calibri" panose="020F0502020204030204" pitchFamily="34" charset="0"/>
                  <a:cs typeface="Times New Roman" panose="02020603050405020304" pitchFamily="18" charset="0"/>
                </a:rPr>
                <a:t>Акции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515ADCD0-B741-4A7A-B9FE-F00AABF70ED3}"/>
                </a:ext>
              </a:extLst>
            </p:cNvPr>
            <p:cNvSpPr>
              <a:spLocks noChangeArrowheads="1"/>
            </p:cNvSpPr>
            <p:nvPr/>
          </p:nvSpPr>
          <p:spPr bwMode="auto">
            <a:xfrm>
              <a:off x="10683" y="13353"/>
              <a:ext cx="9239" cy="3239"/>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0" tIns="0" rIns="0" bIns="0" anchor="ctr" anchorCtr="0" upright="1">
              <a:noAutofit/>
            </a:bodyPr>
            <a:lstStyle/>
            <a:p>
              <a:pPr algn="ctr">
                <a:lnSpc>
                  <a:spcPct val="107000"/>
                </a:lnSpc>
                <a:spcAft>
                  <a:spcPts val="800"/>
                </a:spcAft>
              </a:pPr>
              <a:r>
                <a:rPr lang="ru-RU" sz="1100">
                  <a:effectLst/>
                  <a:latin typeface="Bookman Old Style" panose="02050604050505020204" pitchFamily="18" charset="0"/>
                  <a:ea typeface="Calibri" panose="020F0502020204030204" pitchFamily="34" charset="0"/>
                  <a:cs typeface="Times New Roman" panose="02020603050405020304" pitchFamily="18" charset="0"/>
                </a:rPr>
                <a:t>Долговые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Прямоугольник 13">
              <a:extLst>
                <a:ext uri="{FF2B5EF4-FFF2-40B4-BE49-F238E27FC236}">
                  <a16:creationId xmlns:a16="http://schemas.microsoft.com/office/drawing/2014/main" id="{85F39AC2-F476-45F5-829E-A026E20209CC}"/>
                </a:ext>
              </a:extLst>
            </p:cNvPr>
            <p:cNvSpPr>
              <a:spLocks noChangeArrowheads="1"/>
            </p:cNvSpPr>
            <p:nvPr/>
          </p:nvSpPr>
          <p:spPr bwMode="auto">
            <a:xfrm>
              <a:off x="10683" y="18378"/>
              <a:ext cx="9239" cy="4286"/>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0" tIns="0" rIns="0" bIns="0" anchor="ctr" anchorCtr="0" upright="1">
              <a:noAutofit/>
            </a:bodyPr>
            <a:lstStyle/>
            <a:p>
              <a:pPr algn="ctr">
                <a:lnSpc>
                  <a:spcPct val="107000"/>
                </a:lnSpc>
                <a:spcAft>
                  <a:spcPts val="800"/>
                </a:spcAft>
              </a:pPr>
              <a:r>
                <a:rPr lang="ru-RU" sz="1100">
                  <a:effectLst/>
                  <a:latin typeface="Bookman Old Style" panose="02050604050505020204" pitchFamily="18" charset="0"/>
                  <a:ea typeface="Calibri" panose="020F0502020204030204" pitchFamily="34" charset="0"/>
                  <a:cs typeface="Times New Roman" panose="02020603050405020304" pitchFamily="18" charset="0"/>
                </a:rPr>
                <a:t>Частные облигации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id="{4F131A28-BCCB-4913-9548-EDBC12C18FA1}"/>
                </a:ext>
              </a:extLst>
            </p:cNvPr>
            <p:cNvSpPr>
              <a:spLocks noChangeArrowheads="1"/>
            </p:cNvSpPr>
            <p:nvPr/>
          </p:nvSpPr>
          <p:spPr bwMode="auto">
            <a:xfrm>
              <a:off x="8148" y="24489"/>
              <a:ext cx="14287" cy="4286"/>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0" tIns="0" rIns="0" bIns="0" anchor="ctr" anchorCtr="0" upright="1">
              <a:noAutofit/>
            </a:bodyPr>
            <a:lstStyle/>
            <a:p>
              <a:pPr algn="ctr">
                <a:lnSpc>
                  <a:spcPct val="107000"/>
                </a:lnSpc>
                <a:spcAft>
                  <a:spcPts val="800"/>
                </a:spcAft>
              </a:pPr>
              <a:r>
                <a:rPr lang="ru-RU" sz="1100">
                  <a:effectLst/>
                  <a:latin typeface="Bookman Old Style" panose="02050604050505020204" pitchFamily="18" charset="0"/>
                  <a:ea typeface="Calibri" panose="020F0502020204030204" pitchFamily="34" charset="0"/>
                  <a:cs typeface="Times New Roman" panose="02020603050405020304" pitchFamily="18" charset="0"/>
                </a:rPr>
                <a:t>Государственные облигации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Прямоугольник 15">
              <a:extLst>
                <a:ext uri="{FF2B5EF4-FFF2-40B4-BE49-F238E27FC236}">
                  <a16:creationId xmlns:a16="http://schemas.microsoft.com/office/drawing/2014/main" id="{4108E0F3-E0E5-4EA6-8501-A3ACC4BB225B}"/>
                </a:ext>
              </a:extLst>
            </p:cNvPr>
            <p:cNvSpPr>
              <a:spLocks noChangeArrowheads="1"/>
            </p:cNvSpPr>
            <p:nvPr/>
          </p:nvSpPr>
          <p:spPr bwMode="auto">
            <a:xfrm>
              <a:off x="24670" y="13353"/>
              <a:ext cx="9239" cy="3239"/>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0" tIns="0" rIns="0" bIns="0" anchor="ctr" anchorCtr="0" upright="1">
              <a:noAutofit/>
            </a:bodyPr>
            <a:lstStyle/>
            <a:p>
              <a:pPr algn="ctr">
                <a:lnSpc>
                  <a:spcPct val="107000"/>
                </a:lnSpc>
                <a:spcAft>
                  <a:spcPts val="800"/>
                </a:spcAft>
              </a:pPr>
              <a:r>
                <a:rPr lang="ru-RU" sz="1100">
                  <a:effectLst/>
                  <a:latin typeface="Bookman Old Style" panose="02050604050505020204" pitchFamily="18" charset="0"/>
                  <a:ea typeface="Calibri" panose="020F0502020204030204" pitchFamily="34" charset="0"/>
                  <a:cs typeface="Times New Roman" panose="02020603050405020304" pitchFamily="18" charset="0"/>
                </a:rPr>
                <a:t>Опционы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Прямоугольник 16">
              <a:extLst>
                <a:ext uri="{FF2B5EF4-FFF2-40B4-BE49-F238E27FC236}">
                  <a16:creationId xmlns:a16="http://schemas.microsoft.com/office/drawing/2014/main" id="{126D90BB-C071-4A20-8134-A4A322064611}"/>
                </a:ext>
              </a:extLst>
            </p:cNvPr>
            <p:cNvSpPr>
              <a:spLocks noChangeArrowheads="1"/>
            </p:cNvSpPr>
            <p:nvPr/>
          </p:nvSpPr>
          <p:spPr bwMode="auto">
            <a:xfrm>
              <a:off x="24670" y="18378"/>
              <a:ext cx="9239" cy="3239"/>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0" tIns="0" rIns="0" bIns="0" anchor="ctr" anchorCtr="0" upright="1">
              <a:noAutofit/>
            </a:bodyPr>
            <a:lstStyle/>
            <a:p>
              <a:pPr algn="ctr">
                <a:lnSpc>
                  <a:spcPct val="107000"/>
                </a:lnSpc>
                <a:spcAft>
                  <a:spcPts val="800"/>
                </a:spcAft>
              </a:pPr>
              <a:r>
                <a:rPr lang="ru-RU" sz="1100">
                  <a:effectLst/>
                  <a:latin typeface="Bookman Old Style" panose="02050604050505020204" pitchFamily="18" charset="0"/>
                  <a:ea typeface="Calibri" panose="020F0502020204030204" pitchFamily="34" charset="0"/>
                  <a:cs typeface="Times New Roman" panose="02020603050405020304" pitchFamily="18" charset="0"/>
                </a:rPr>
                <a:t>Фьючерсы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Прямоугольник 17">
              <a:extLst>
                <a:ext uri="{FF2B5EF4-FFF2-40B4-BE49-F238E27FC236}">
                  <a16:creationId xmlns:a16="http://schemas.microsoft.com/office/drawing/2014/main" id="{C218E139-CDA4-4E27-86AD-42A712019716}"/>
                </a:ext>
              </a:extLst>
            </p:cNvPr>
            <p:cNvSpPr>
              <a:spLocks noChangeArrowheads="1"/>
            </p:cNvSpPr>
            <p:nvPr/>
          </p:nvSpPr>
          <p:spPr bwMode="auto">
            <a:xfrm>
              <a:off x="24670" y="23357"/>
              <a:ext cx="9239" cy="3239"/>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0" tIns="0" rIns="0" bIns="0" anchor="ctr" anchorCtr="0" upright="1">
              <a:noAutofit/>
            </a:bodyPr>
            <a:lstStyle/>
            <a:p>
              <a:pPr algn="ctr">
                <a:lnSpc>
                  <a:spcPct val="107000"/>
                </a:lnSpc>
                <a:spcAft>
                  <a:spcPts val="800"/>
                </a:spcAft>
              </a:pPr>
              <a:r>
                <a:rPr lang="ru-RU" sz="1100">
                  <a:effectLst/>
                  <a:latin typeface="Bookman Old Style" panose="02050604050505020204" pitchFamily="18" charset="0"/>
                  <a:ea typeface="Calibri" panose="020F0502020204030204" pitchFamily="34" charset="0"/>
                  <a:cs typeface="Times New Roman" panose="02020603050405020304" pitchFamily="18" charset="0"/>
                </a:rPr>
                <a:t>Варранты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Прямоугольник 18">
              <a:extLst>
                <a:ext uri="{FF2B5EF4-FFF2-40B4-BE49-F238E27FC236}">
                  <a16:creationId xmlns:a16="http://schemas.microsoft.com/office/drawing/2014/main" id="{78B27900-1B99-4B39-9C3A-8D33473AE18D}"/>
                </a:ext>
              </a:extLst>
            </p:cNvPr>
            <p:cNvSpPr>
              <a:spLocks noChangeArrowheads="1"/>
            </p:cNvSpPr>
            <p:nvPr/>
          </p:nvSpPr>
          <p:spPr bwMode="auto">
            <a:xfrm>
              <a:off x="46263" y="13353"/>
              <a:ext cx="9239" cy="3239"/>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0" tIns="0" rIns="0" bIns="0" anchor="ctr" anchorCtr="0" upright="1">
              <a:noAutofit/>
            </a:bodyPr>
            <a:lstStyle/>
            <a:p>
              <a:pPr algn="ctr">
                <a:lnSpc>
                  <a:spcPct val="107000"/>
                </a:lnSpc>
                <a:spcAft>
                  <a:spcPts val="800"/>
                </a:spcAft>
              </a:pPr>
              <a:r>
                <a:rPr lang="ru-RU" sz="1100">
                  <a:effectLst/>
                  <a:latin typeface="Bookman Old Style" panose="02050604050505020204" pitchFamily="18" charset="0"/>
                  <a:ea typeface="Calibri" panose="020F0502020204030204" pitchFamily="34" charset="0"/>
                  <a:cs typeface="Times New Roman" panose="02020603050405020304" pitchFamily="18" charset="0"/>
                </a:rPr>
                <a:t>Векселя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Прямоугольник 19">
              <a:extLst>
                <a:ext uri="{FF2B5EF4-FFF2-40B4-BE49-F238E27FC236}">
                  <a16:creationId xmlns:a16="http://schemas.microsoft.com/office/drawing/2014/main" id="{014C1AC5-6C6C-4991-A88F-F8EF31CE1134}"/>
                </a:ext>
              </a:extLst>
            </p:cNvPr>
            <p:cNvSpPr>
              <a:spLocks noChangeArrowheads="1"/>
            </p:cNvSpPr>
            <p:nvPr/>
          </p:nvSpPr>
          <p:spPr bwMode="auto">
            <a:xfrm>
              <a:off x="43682" y="18378"/>
              <a:ext cx="14288" cy="6096"/>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extLs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txBody>
            <a:bodyPr rot="0" vert="horz" wrap="square" lIns="0" tIns="0" rIns="0" bIns="0" anchor="ctr" anchorCtr="0" upright="1">
              <a:noAutofit/>
            </a:bodyPr>
            <a:lstStyle/>
            <a:p>
              <a:pPr algn="ctr">
                <a:lnSpc>
                  <a:spcPct val="107000"/>
                </a:lnSpc>
                <a:spcAft>
                  <a:spcPts val="800"/>
                </a:spcAft>
              </a:pPr>
              <a:r>
                <a:rPr lang="ru-RU" sz="1100">
                  <a:effectLst/>
                  <a:latin typeface="Bookman Old Style" panose="02050604050505020204" pitchFamily="18" charset="0"/>
                  <a:ea typeface="Calibri" panose="020F0502020204030204" pitchFamily="34" charset="0"/>
                  <a:cs typeface="Times New Roman" panose="02020603050405020304" pitchFamily="18" charset="0"/>
                </a:rPr>
                <a:t>Депозитные и сберегательные сертификаты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Прямая соединительная линия 20">
              <a:extLst>
                <a:ext uri="{FF2B5EF4-FFF2-40B4-BE49-F238E27FC236}">
                  <a16:creationId xmlns:a16="http://schemas.microsoft.com/office/drawing/2014/main" id="{9AD02F2C-4075-4EB2-99CE-BA1842ECA1D4}"/>
                </a:ext>
              </a:extLst>
            </p:cNvPr>
            <p:cNvCxnSpPr>
              <a:cxnSpLocks noChangeShapeType="1"/>
            </p:cNvCxnSpPr>
            <p:nvPr/>
          </p:nvCxnSpPr>
          <p:spPr bwMode="auto">
            <a:xfrm>
              <a:off x="29242" y="3213"/>
              <a:ext cx="0" cy="3269"/>
            </a:xfrm>
            <a:prstGeom prst="line">
              <a:avLst/>
            </a:prstGeom>
            <a:noFill/>
            <a:ln w="12700">
              <a:solidFill>
                <a:srgbClr val="92CDD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cxnSp>
        <p:cxnSp>
          <p:nvCxnSpPr>
            <p:cNvPr id="22" name="Прямая соединительная линия 21">
              <a:extLst>
                <a:ext uri="{FF2B5EF4-FFF2-40B4-BE49-F238E27FC236}">
                  <a16:creationId xmlns:a16="http://schemas.microsoft.com/office/drawing/2014/main" id="{4E73F183-2358-47D7-94E3-E6C4D2CFC992}"/>
                </a:ext>
              </a:extLst>
            </p:cNvPr>
            <p:cNvCxnSpPr>
              <a:cxnSpLocks noChangeShapeType="1"/>
            </p:cNvCxnSpPr>
            <p:nvPr/>
          </p:nvCxnSpPr>
          <p:spPr bwMode="auto">
            <a:xfrm flipH="1">
              <a:off x="7423" y="3213"/>
              <a:ext cx="21823" cy="3269"/>
            </a:xfrm>
            <a:prstGeom prst="line">
              <a:avLst/>
            </a:prstGeom>
            <a:noFill/>
            <a:ln w="12700">
              <a:solidFill>
                <a:srgbClr val="92CDD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cxnSp>
        <p:cxnSp>
          <p:nvCxnSpPr>
            <p:cNvPr id="23" name="Прямая соединительная линия 22">
              <a:extLst>
                <a:ext uri="{FF2B5EF4-FFF2-40B4-BE49-F238E27FC236}">
                  <a16:creationId xmlns:a16="http://schemas.microsoft.com/office/drawing/2014/main" id="{8C04A622-DF43-4480-8004-E1BB04C9D71B}"/>
                </a:ext>
              </a:extLst>
            </p:cNvPr>
            <p:cNvCxnSpPr>
              <a:cxnSpLocks noChangeShapeType="1"/>
            </p:cNvCxnSpPr>
            <p:nvPr/>
          </p:nvCxnSpPr>
          <p:spPr bwMode="auto">
            <a:xfrm>
              <a:off x="29333" y="3259"/>
              <a:ext cx="22273" cy="3253"/>
            </a:xfrm>
            <a:prstGeom prst="line">
              <a:avLst/>
            </a:prstGeom>
            <a:noFill/>
            <a:ln w="12700">
              <a:solidFill>
                <a:srgbClr val="92CDD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cxnSp>
        <p:cxnSp>
          <p:nvCxnSpPr>
            <p:cNvPr id="24" name="Прямая соединительная линия 23">
              <a:extLst>
                <a:ext uri="{FF2B5EF4-FFF2-40B4-BE49-F238E27FC236}">
                  <a16:creationId xmlns:a16="http://schemas.microsoft.com/office/drawing/2014/main" id="{0BD76E50-03AA-418B-8A0E-1F38089D666E}"/>
                </a:ext>
              </a:extLst>
            </p:cNvPr>
            <p:cNvCxnSpPr>
              <a:cxnSpLocks noChangeShapeType="1"/>
            </p:cNvCxnSpPr>
            <p:nvPr/>
          </p:nvCxnSpPr>
          <p:spPr bwMode="auto">
            <a:xfrm flipH="1">
              <a:off x="3983" y="10456"/>
              <a:ext cx="4132" cy="2871"/>
            </a:xfrm>
            <a:prstGeom prst="line">
              <a:avLst/>
            </a:prstGeom>
            <a:noFill/>
            <a:ln w="12700">
              <a:solidFill>
                <a:srgbClr val="92CDD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cxnSp>
        <p:cxnSp>
          <p:nvCxnSpPr>
            <p:cNvPr id="25" name="Прямая соединительная линия 24">
              <a:extLst>
                <a:ext uri="{FF2B5EF4-FFF2-40B4-BE49-F238E27FC236}">
                  <a16:creationId xmlns:a16="http://schemas.microsoft.com/office/drawing/2014/main" id="{DCA19206-D1D1-4D52-8D06-A2CDEF8EB258}"/>
                </a:ext>
              </a:extLst>
            </p:cNvPr>
            <p:cNvCxnSpPr>
              <a:cxnSpLocks noChangeShapeType="1"/>
            </p:cNvCxnSpPr>
            <p:nvPr/>
          </p:nvCxnSpPr>
          <p:spPr bwMode="auto">
            <a:xfrm>
              <a:off x="8148" y="10502"/>
              <a:ext cx="7662" cy="2854"/>
            </a:xfrm>
            <a:prstGeom prst="line">
              <a:avLst/>
            </a:prstGeom>
            <a:noFill/>
            <a:ln w="12700">
              <a:solidFill>
                <a:srgbClr val="92CDD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cxnSp>
        <p:cxnSp>
          <p:nvCxnSpPr>
            <p:cNvPr id="26" name="Прямая соединительная линия 25">
              <a:extLst>
                <a:ext uri="{FF2B5EF4-FFF2-40B4-BE49-F238E27FC236}">
                  <a16:creationId xmlns:a16="http://schemas.microsoft.com/office/drawing/2014/main" id="{1A795F0F-B7CD-4D3A-9345-8B85667D3B31}"/>
                </a:ext>
              </a:extLst>
            </p:cNvPr>
            <p:cNvCxnSpPr>
              <a:cxnSpLocks noChangeShapeType="1"/>
            </p:cNvCxnSpPr>
            <p:nvPr/>
          </p:nvCxnSpPr>
          <p:spPr bwMode="auto">
            <a:xfrm>
              <a:off x="3983" y="16567"/>
              <a:ext cx="0" cy="1783"/>
            </a:xfrm>
            <a:prstGeom prst="line">
              <a:avLst/>
            </a:prstGeom>
            <a:noFill/>
            <a:ln w="12700">
              <a:solidFill>
                <a:srgbClr val="92CDD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cxnSp>
        <p:cxnSp>
          <p:nvCxnSpPr>
            <p:cNvPr id="27" name="Прямая соединительная линия 26">
              <a:extLst>
                <a:ext uri="{FF2B5EF4-FFF2-40B4-BE49-F238E27FC236}">
                  <a16:creationId xmlns:a16="http://schemas.microsoft.com/office/drawing/2014/main" id="{75400F1F-156E-4A30-9F45-E0F783730C49}"/>
                </a:ext>
              </a:extLst>
            </p:cNvPr>
            <p:cNvCxnSpPr>
              <a:cxnSpLocks noChangeShapeType="1"/>
            </p:cNvCxnSpPr>
            <p:nvPr/>
          </p:nvCxnSpPr>
          <p:spPr bwMode="auto">
            <a:xfrm>
              <a:off x="15255" y="16567"/>
              <a:ext cx="0" cy="1783"/>
            </a:xfrm>
            <a:prstGeom prst="line">
              <a:avLst/>
            </a:prstGeom>
            <a:noFill/>
            <a:ln w="12700">
              <a:solidFill>
                <a:srgbClr val="92CDD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cxnSp>
        <p:cxnSp>
          <p:nvCxnSpPr>
            <p:cNvPr id="28" name="Прямая соединительная линия 27">
              <a:extLst>
                <a:ext uri="{FF2B5EF4-FFF2-40B4-BE49-F238E27FC236}">
                  <a16:creationId xmlns:a16="http://schemas.microsoft.com/office/drawing/2014/main" id="{CD899737-BBD8-4E56-9F37-B2D5AF1CA366}"/>
                </a:ext>
              </a:extLst>
            </p:cNvPr>
            <p:cNvCxnSpPr>
              <a:cxnSpLocks noChangeShapeType="1"/>
            </p:cNvCxnSpPr>
            <p:nvPr/>
          </p:nvCxnSpPr>
          <p:spPr bwMode="auto">
            <a:xfrm>
              <a:off x="15255" y="22678"/>
              <a:ext cx="0" cy="1778"/>
            </a:xfrm>
            <a:prstGeom prst="line">
              <a:avLst/>
            </a:prstGeom>
            <a:noFill/>
            <a:ln w="12700">
              <a:solidFill>
                <a:srgbClr val="92CDD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cxnSp>
        <p:cxnSp>
          <p:nvCxnSpPr>
            <p:cNvPr id="29" name="Прямая соединительная линия 28">
              <a:extLst>
                <a:ext uri="{FF2B5EF4-FFF2-40B4-BE49-F238E27FC236}">
                  <a16:creationId xmlns:a16="http://schemas.microsoft.com/office/drawing/2014/main" id="{2E640923-737F-421F-B821-5F9A0DDCEE71}"/>
                </a:ext>
              </a:extLst>
            </p:cNvPr>
            <p:cNvCxnSpPr>
              <a:cxnSpLocks noChangeShapeType="1"/>
            </p:cNvCxnSpPr>
            <p:nvPr/>
          </p:nvCxnSpPr>
          <p:spPr bwMode="auto">
            <a:xfrm>
              <a:off x="29242" y="16522"/>
              <a:ext cx="0" cy="1783"/>
            </a:xfrm>
            <a:prstGeom prst="line">
              <a:avLst/>
            </a:prstGeom>
            <a:noFill/>
            <a:ln w="12700">
              <a:solidFill>
                <a:srgbClr val="92CDD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cxnSp>
        <p:cxnSp>
          <p:nvCxnSpPr>
            <p:cNvPr id="30" name="Прямая соединительная линия 29">
              <a:extLst>
                <a:ext uri="{FF2B5EF4-FFF2-40B4-BE49-F238E27FC236}">
                  <a16:creationId xmlns:a16="http://schemas.microsoft.com/office/drawing/2014/main" id="{61A02E49-E7DC-4B44-A87E-1B62433C84AD}"/>
                </a:ext>
              </a:extLst>
            </p:cNvPr>
            <p:cNvCxnSpPr>
              <a:cxnSpLocks noChangeShapeType="1"/>
            </p:cNvCxnSpPr>
            <p:nvPr/>
          </p:nvCxnSpPr>
          <p:spPr bwMode="auto">
            <a:xfrm>
              <a:off x="29242" y="21501"/>
              <a:ext cx="0" cy="1783"/>
            </a:xfrm>
            <a:prstGeom prst="line">
              <a:avLst/>
            </a:prstGeom>
            <a:noFill/>
            <a:ln w="12700">
              <a:solidFill>
                <a:srgbClr val="92CDD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cxnSp>
        <p:cxnSp>
          <p:nvCxnSpPr>
            <p:cNvPr id="31" name="Прямая соединительная линия 30">
              <a:extLst>
                <a:ext uri="{FF2B5EF4-FFF2-40B4-BE49-F238E27FC236}">
                  <a16:creationId xmlns:a16="http://schemas.microsoft.com/office/drawing/2014/main" id="{F606EED5-9045-406C-A25E-6E975A14A914}"/>
                </a:ext>
              </a:extLst>
            </p:cNvPr>
            <p:cNvCxnSpPr>
              <a:cxnSpLocks noChangeShapeType="1"/>
            </p:cNvCxnSpPr>
            <p:nvPr/>
          </p:nvCxnSpPr>
          <p:spPr bwMode="auto">
            <a:xfrm>
              <a:off x="50789" y="16522"/>
              <a:ext cx="0" cy="1778"/>
            </a:xfrm>
            <a:prstGeom prst="line">
              <a:avLst/>
            </a:prstGeom>
            <a:noFill/>
            <a:ln w="12700">
              <a:solidFill>
                <a:srgbClr val="92CDD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cxnSp>
        <p:cxnSp>
          <p:nvCxnSpPr>
            <p:cNvPr id="32" name="Прямая соединительная линия 31">
              <a:extLst>
                <a:ext uri="{FF2B5EF4-FFF2-40B4-BE49-F238E27FC236}">
                  <a16:creationId xmlns:a16="http://schemas.microsoft.com/office/drawing/2014/main" id="{EE8259CA-375D-4638-9DD7-E8D9F0F77B25}"/>
                </a:ext>
              </a:extLst>
            </p:cNvPr>
            <p:cNvCxnSpPr>
              <a:cxnSpLocks noChangeShapeType="1"/>
            </p:cNvCxnSpPr>
            <p:nvPr/>
          </p:nvCxnSpPr>
          <p:spPr bwMode="auto">
            <a:xfrm>
              <a:off x="29242" y="10502"/>
              <a:ext cx="0" cy="2813"/>
            </a:xfrm>
            <a:prstGeom prst="line">
              <a:avLst/>
            </a:prstGeom>
            <a:noFill/>
            <a:ln w="12700">
              <a:solidFill>
                <a:srgbClr val="92CDD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cxnSp>
        <p:cxnSp>
          <p:nvCxnSpPr>
            <p:cNvPr id="33" name="Прямая соединительная линия 32">
              <a:extLst>
                <a:ext uri="{FF2B5EF4-FFF2-40B4-BE49-F238E27FC236}">
                  <a16:creationId xmlns:a16="http://schemas.microsoft.com/office/drawing/2014/main" id="{A982B533-FFA1-44F4-81F4-DA6C63B16949}"/>
                </a:ext>
              </a:extLst>
            </p:cNvPr>
            <p:cNvCxnSpPr>
              <a:cxnSpLocks noChangeShapeType="1"/>
            </p:cNvCxnSpPr>
            <p:nvPr/>
          </p:nvCxnSpPr>
          <p:spPr bwMode="auto">
            <a:xfrm>
              <a:off x="50835" y="10547"/>
              <a:ext cx="0" cy="2813"/>
            </a:xfrm>
            <a:prstGeom prst="line">
              <a:avLst/>
            </a:prstGeom>
            <a:noFill/>
            <a:ln w="12700">
              <a:solidFill>
                <a:srgbClr val="92CDD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05867">
                        <a:alpha val="50000"/>
                      </a:srgbClr>
                    </a:outerShdw>
                  </a:effectLst>
                </a14:hiddenEffects>
              </a:ext>
            </a:extLst>
          </p:spPr>
        </p:cxnSp>
      </p:grpSp>
      <p:sp>
        <p:nvSpPr>
          <p:cNvPr id="34" name="Прямоугольник 33">
            <a:extLst>
              <a:ext uri="{FF2B5EF4-FFF2-40B4-BE49-F238E27FC236}">
                <a16:creationId xmlns:a16="http://schemas.microsoft.com/office/drawing/2014/main" id="{DB277148-9A96-4838-BAE8-0B8D61FB82F7}"/>
              </a:ext>
            </a:extLst>
          </p:cNvPr>
          <p:cNvSpPr/>
          <p:nvPr/>
        </p:nvSpPr>
        <p:spPr>
          <a:xfrm>
            <a:off x="7714508" y="4587591"/>
            <a:ext cx="2720617" cy="315664"/>
          </a:xfrm>
          <a:prstGeom prst="rect">
            <a:avLst/>
          </a:prstGeom>
        </p:spPr>
        <p:txBody>
          <a:bodyPr wrap="none">
            <a:spAutoFit/>
          </a:bodyPr>
          <a:lstStyle/>
          <a:p>
            <a:pPr algn="ctr">
              <a:lnSpc>
                <a:spcPct val="107000"/>
              </a:lnSpc>
              <a:spcAft>
                <a:spcPts val="0"/>
              </a:spcAft>
            </a:pPr>
            <a:r>
              <a:rPr lang="ru-RU" sz="1400" dirty="0">
                <a:solidFill>
                  <a:srgbClr val="000000"/>
                </a:solidFill>
                <a:latin typeface="Garamond" panose="02020404030301010803" pitchFamily="18" charset="0"/>
                <a:ea typeface="Calibri" panose="020F0502020204030204" pitchFamily="34" charset="0"/>
                <a:cs typeface="Arial" panose="020B0604020202020204" pitchFamily="34" charset="0"/>
              </a:rPr>
              <a:t>Рисунок 9</a:t>
            </a:r>
            <a:r>
              <a:rPr lang="ru-RU" sz="1400" b="1" dirty="0">
                <a:solidFill>
                  <a:srgbClr val="000000"/>
                </a:solidFill>
                <a:latin typeface="Garamond" panose="02020404030301010803" pitchFamily="18" charset="0"/>
                <a:ea typeface="Calibri" panose="020F0502020204030204" pitchFamily="34" charset="0"/>
                <a:cs typeface="Arial" panose="020B0604020202020204" pitchFamily="34" charset="0"/>
              </a:rPr>
              <a:t> – Виды ценных бумаг</a:t>
            </a:r>
            <a:endParaRPr lang="ru-RU" sz="1100" dirty="0">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723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1C15F0EB-F967-4E84-B091-8644ECFB2A55}"/>
              </a:ext>
            </a:extLst>
          </p:cNvPr>
          <p:cNvSpPr>
            <a:spLocks noGrp="1"/>
          </p:cNvSpPr>
          <p:nvPr>
            <p:ph type="dt" sz="half" idx="10"/>
          </p:nvPr>
        </p:nvSpPr>
        <p:spPr/>
        <p:txBody>
          <a:bodyPr/>
          <a:lstStyle/>
          <a:p>
            <a:pPr rtl="0"/>
            <a:fld id="{629C2F20-7994-4D1E-A01C-96ECBA4612EB}" type="datetime1">
              <a:rPr lang="ru-RU" smtClean="0"/>
              <a:t>11.10.2020</a:t>
            </a:fld>
            <a:endParaRPr lang="en-US"/>
          </a:p>
        </p:txBody>
      </p:sp>
      <p:sp>
        <p:nvSpPr>
          <p:cNvPr id="5" name="Прямоугольник: усеченные противолежащие углы 4">
            <a:extLst>
              <a:ext uri="{FF2B5EF4-FFF2-40B4-BE49-F238E27FC236}">
                <a16:creationId xmlns:a16="http://schemas.microsoft.com/office/drawing/2014/main" id="{B8CF3DAD-F380-4ABF-A8BE-ED818F224FE0}"/>
              </a:ext>
            </a:extLst>
          </p:cNvPr>
          <p:cNvSpPr/>
          <p:nvPr/>
        </p:nvSpPr>
        <p:spPr>
          <a:xfrm>
            <a:off x="494270" y="510746"/>
            <a:ext cx="11178746" cy="659027"/>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spcAft>
                <a:spcPts val="0"/>
              </a:spcAft>
            </a:pPr>
            <a:r>
              <a:rPr lang="ru-RU" sz="2800" b="1" dirty="0">
                <a:latin typeface="Garamond" panose="02020404030301010803" pitchFamily="18" charset="0"/>
                <a:ea typeface="Times New Roman" panose="02020603050405020304" pitchFamily="18" charset="0"/>
                <a:cs typeface="Times New Roman" panose="02020603050405020304" pitchFamily="18" charset="0"/>
              </a:rPr>
              <a:t>1. Понятие рынка ценных бумаг и его функции</a:t>
            </a:r>
            <a:endParaRPr lang="ru-RU" sz="2800" dirty="0">
              <a:latin typeface="Garamond" panose="02020404030301010803" pitchFamily="18" charset="0"/>
              <a:ea typeface="Calibri" panose="020F0502020204030204" pitchFamily="34" charset="0"/>
              <a:cs typeface="Times New Roman" panose="02020603050405020304" pitchFamily="18" charset="0"/>
            </a:endParaRPr>
          </a:p>
        </p:txBody>
      </p:sp>
      <p:pic>
        <p:nvPicPr>
          <p:cNvPr id="1026" name="Picture 2" descr="Фондовый рынок продолжает свой взлёт на фантастических цифрах по  безработице | SharesPro">
            <a:extLst>
              <a:ext uri="{FF2B5EF4-FFF2-40B4-BE49-F238E27FC236}">
                <a16:creationId xmlns:a16="http://schemas.microsoft.com/office/drawing/2014/main" id="{F8048B60-7687-4B93-A7E4-486E243095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949" y="1290766"/>
            <a:ext cx="4635500" cy="249040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7" name="Прямоугольник: усеченные противолежащие углы 6">
            <a:extLst>
              <a:ext uri="{FF2B5EF4-FFF2-40B4-BE49-F238E27FC236}">
                <a16:creationId xmlns:a16="http://schemas.microsoft.com/office/drawing/2014/main" id="{82EE8F4D-1388-479C-8B61-A3D0C3950300}"/>
              </a:ext>
            </a:extLst>
          </p:cNvPr>
          <p:cNvSpPr/>
          <p:nvPr/>
        </p:nvSpPr>
        <p:spPr>
          <a:xfrm>
            <a:off x="494269" y="1433384"/>
            <a:ext cx="6301946" cy="2084173"/>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2000" b="1" dirty="0">
                <a:latin typeface="Garamond" panose="02020404030301010803" pitchFamily="18" charset="0"/>
              </a:rPr>
              <a:t>Рынок ценных бумаг, фондовый рынок </a:t>
            </a:r>
            <a:r>
              <a:rPr lang="ru-RU" sz="2000" dirty="0">
                <a:latin typeface="Garamond" panose="02020404030301010803" pitchFamily="18" charset="0"/>
              </a:rPr>
              <a:t>(англ. </a:t>
            </a:r>
            <a:r>
              <a:rPr lang="ru-RU" sz="2000" dirty="0" err="1">
                <a:latin typeface="Garamond" panose="02020404030301010803" pitchFamily="18" charset="0"/>
              </a:rPr>
              <a:t>stock</a:t>
            </a:r>
            <a:r>
              <a:rPr lang="ru-RU" sz="2000" dirty="0">
                <a:latin typeface="Garamond" panose="02020404030301010803" pitchFamily="18" charset="0"/>
              </a:rPr>
              <a:t> </a:t>
            </a:r>
            <a:r>
              <a:rPr lang="ru-RU" sz="2000" dirty="0" err="1">
                <a:latin typeface="Garamond" panose="02020404030301010803" pitchFamily="18" charset="0"/>
              </a:rPr>
              <a:t>market</a:t>
            </a:r>
            <a:r>
              <a:rPr lang="ru-RU" sz="2000" dirty="0">
                <a:latin typeface="Garamond" panose="02020404030301010803" pitchFamily="18" charset="0"/>
              </a:rPr>
              <a:t>, </a:t>
            </a:r>
            <a:r>
              <a:rPr lang="ru-RU" sz="2000" dirty="0" err="1">
                <a:latin typeface="Garamond" panose="02020404030301010803" pitchFamily="18" charset="0"/>
              </a:rPr>
              <a:t>securities</a:t>
            </a:r>
            <a:r>
              <a:rPr lang="ru-RU" sz="2000" dirty="0">
                <a:latin typeface="Garamond" panose="02020404030301010803" pitchFamily="18" charset="0"/>
              </a:rPr>
              <a:t> </a:t>
            </a:r>
            <a:r>
              <a:rPr lang="ru-RU" sz="2000" dirty="0" err="1">
                <a:latin typeface="Garamond" panose="02020404030301010803" pitchFamily="18" charset="0"/>
              </a:rPr>
              <a:t>market</a:t>
            </a:r>
            <a:r>
              <a:rPr lang="ru-RU" sz="2000" dirty="0">
                <a:latin typeface="Garamond" panose="02020404030301010803" pitchFamily="18" charset="0"/>
              </a:rPr>
              <a:t>, </a:t>
            </a:r>
            <a:r>
              <a:rPr lang="ru-RU" sz="2000" dirty="0" err="1">
                <a:latin typeface="Garamond" panose="02020404030301010803" pitchFamily="18" charset="0"/>
              </a:rPr>
              <a:t>equity</a:t>
            </a:r>
            <a:r>
              <a:rPr lang="ru-RU" sz="2000" dirty="0">
                <a:latin typeface="Garamond" panose="02020404030301010803" pitchFamily="18" charset="0"/>
              </a:rPr>
              <a:t> </a:t>
            </a:r>
            <a:r>
              <a:rPr lang="ru-RU" sz="2000" dirty="0" err="1">
                <a:latin typeface="Garamond" panose="02020404030301010803" pitchFamily="18" charset="0"/>
              </a:rPr>
              <a:t>market</a:t>
            </a:r>
            <a:r>
              <a:rPr lang="ru-RU" sz="2000" dirty="0">
                <a:latin typeface="Garamond" panose="02020404030301010803" pitchFamily="18" charset="0"/>
              </a:rPr>
              <a:t>) – это важнейший самостоятельный и наиболее крупный сегмент финансового рынка по количеству и разнообразию используемых на нем финансовых инструментов.</a:t>
            </a:r>
          </a:p>
        </p:txBody>
      </p:sp>
      <p:sp>
        <p:nvSpPr>
          <p:cNvPr id="9" name="Прямоугольник: усеченные противолежащие углы 8">
            <a:extLst>
              <a:ext uri="{FF2B5EF4-FFF2-40B4-BE49-F238E27FC236}">
                <a16:creationId xmlns:a16="http://schemas.microsoft.com/office/drawing/2014/main" id="{46707EAD-08ED-48F1-B8D5-D47223C44C21}"/>
              </a:ext>
            </a:extLst>
          </p:cNvPr>
          <p:cNvSpPr/>
          <p:nvPr/>
        </p:nvSpPr>
        <p:spPr>
          <a:xfrm>
            <a:off x="494269" y="3781169"/>
            <a:ext cx="11178745" cy="2619632"/>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2000" dirty="0">
                <a:latin typeface="Garamond" panose="02020404030301010803" pitchFamily="18" charset="0"/>
              </a:rPr>
              <a:t>Некоторые ученые подчеркивают сущностную разницу между рынком ценных бумаг и фондовым рынком, обосновывая это тем, что первое понятие шире, а понятие «фондовый рынок» близок к «биржевому рынку», охватывающий рынок акций и облигаций, и основанных на их основе производных финансовых инструментов. Однако мы будем использовать эти понятия как синонимы, что оправдано, поскольку фондовый рынок составляет большую часть рынка ценных бумаг. Кроме того, в основной массе информационных источников (научных, учебных, нормативных и т.д.) использование понятия рынка ценных бумаг имеет прямое отношение именно к фондовому рынку. </a:t>
            </a:r>
          </a:p>
        </p:txBody>
      </p:sp>
    </p:spTree>
    <p:extLst>
      <p:ext uri="{BB962C8B-B14F-4D97-AF65-F5344CB8AC3E}">
        <p14:creationId xmlns:p14="http://schemas.microsoft.com/office/powerpoint/2010/main" val="2102690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кругленные углы 2">
            <a:extLst>
              <a:ext uri="{FF2B5EF4-FFF2-40B4-BE49-F238E27FC236}">
                <a16:creationId xmlns:a16="http://schemas.microsoft.com/office/drawing/2014/main" id="{58540A19-C4E6-4816-AF43-EC7F9653BD0F}"/>
              </a:ext>
            </a:extLst>
          </p:cNvPr>
          <p:cNvSpPr/>
          <p:nvPr/>
        </p:nvSpPr>
        <p:spPr>
          <a:xfrm>
            <a:off x="477796" y="494270"/>
            <a:ext cx="4893275" cy="1342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Garamond" panose="02020404030301010803" pitchFamily="18" charset="0"/>
              </a:rPr>
              <a:t>Классические ценные бумаги – это бумаги, в основе которых лежат имущественные права на какой-либо актив (товар, деньги, капитал, имущество, ресурсы и др.). </a:t>
            </a:r>
          </a:p>
        </p:txBody>
      </p:sp>
      <p:sp>
        <p:nvSpPr>
          <p:cNvPr id="4" name="Прямоугольник: скругленные углы 3">
            <a:extLst>
              <a:ext uri="{FF2B5EF4-FFF2-40B4-BE49-F238E27FC236}">
                <a16:creationId xmlns:a16="http://schemas.microsoft.com/office/drawing/2014/main" id="{717B14C0-25D2-4417-B6C7-60B20308302C}"/>
              </a:ext>
            </a:extLst>
          </p:cNvPr>
          <p:cNvSpPr/>
          <p:nvPr/>
        </p:nvSpPr>
        <p:spPr>
          <a:xfrm>
            <a:off x="477796" y="1956486"/>
            <a:ext cx="4893275" cy="34722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Garamond" panose="02020404030301010803" pitchFamily="18" charset="0"/>
              </a:rPr>
              <a:t>Основные ценные бумаги можно разбить на первичные и вторичные ценные бумаги. </a:t>
            </a:r>
          </a:p>
          <a:p>
            <a:pPr algn="ctr"/>
            <a:endParaRPr lang="ru-RU" dirty="0">
              <a:latin typeface="Garamond" panose="02020404030301010803" pitchFamily="18" charset="0"/>
            </a:endParaRPr>
          </a:p>
          <a:p>
            <a:pPr algn="ctr"/>
            <a:r>
              <a:rPr lang="ru-RU" b="1" dirty="0">
                <a:latin typeface="Garamond" panose="02020404030301010803" pitchFamily="18" charset="0"/>
              </a:rPr>
              <a:t>Первичные ценные бумаги </a:t>
            </a:r>
            <a:r>
              <a:rPr lang="ru-RU" dirty="0">
                <a:latin typeface="Garamond" panose="02020404030301010803" pitchFamily="18" charset="0"/>
              </a:rPr>
              <a:t>основаны на активах, в число которых не входят сами ценные бумаги (акции, облигации, векселя, закладные и др.). </a:t>
            </a:r>
          </a:p>
          <a:p>
            <a:pPr algn="ctr"/>
            <a:r>
              <a:rPr lang="ru-RU" b="1" dirty="0">
                <a:latin typeface="Garamond" panose="02020404030301010803" pitchFamily="18" charset="0"/>
              </a:rPr>
              <a:t>Вторичные ценные бумаги </a:t>
            </a:r>
            <a:r>
              <a:rPr lang="ru-RU" dirty="0">
                <a:latin typeface="Garamond" panose="02020404030301010803" pitchFamily="18" charset="0"/>
              </a:rPr>
              <a:t>- это ценные бумаги, выпускаемые на основе первичных ценных бумаг, т. е. это ценные бумаги на сами ценные бумаги (варранты, депозитарные расписки и др.).</a:t>
            </a:r>
          </a:p>
        </p:txBody>
      </p:sp>
      <p:sp>
        <p:nvSpPr>
          <p:cNvPr id="5" name="Прямоугольник: скругленные углы 4">
            <a:extLst>
              <a:ext uri="{FF2B5EF4-FFF2-40B4-BE49-F238E27FC236}">
                <a16:creationId xmlns:a16="http://schemas.microsoft.com/office/drawing/2014/main" id="{6B2BDC68-8BC3-41F6-8341-20D4965BD465}"/>
              </a:ext>
            </a:extLst>
          </p:cNvPr>
          <p:cNvSpPr/>
          <p:nvPr/>
        </p:nvSpPr>
        <p:spPr>
          <a:xfrm>
            <a:off x="5601730" y="494270"/>
            <a:ext cx="6112474" cy="1342766"/>
          </a:xfrm>
          <a:prstGeom prst="roundRect">
            <a:avLst/>
          </a:prstGeom>
          <a:solidFill>
            <a:schemeClr val="accent5">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02060"/>
                </a:solidFill>
                <a:latin typeface="Garamond" panose="02020404030301010803" pitchFamily="18" charset="0"/>
              </a:rPr>
              <a:t>Производные ценные бумаги - это бездокументарные формы выражения имущественного права (обязательства), возникающего в связи с изменением цены базисного актива, т. е. актива, лежащего в основе данной ценной бумаги. </a:t>
            </a:r>
          </a:p>
        </p:txBody>
      </p:sp>
      <p:sp>
        <p:nvSpPr>
          <p:cNvPr id="6" name="Прямоугольник: скругленные углы 5">
            <a:extLst>
              <a:ext uri="{FF2B5EF4-FFF2-40B4-BE49-F238E27FC236}">
                <a16:creationId xmlns:a16="http://schemas.microsoft.com/office/drawing/2014/main" id="{82D0E985-D883-4A0D-B6B3-ECFF2C7AFB0B}"/>
              </a:ext>
            </a:extLst>
          </p:cNvPr>
          <p:cNvSpPr/>
          <p:nvPr/>
        </p:nvSpPr>
        <p:spPr>
          <a:xfrm>
            <a:off x="5601730" y="2162432"/>
            <a:ext cx="6112474" cy="1907060"/>
          </a:xfrm>
          <a:prstGeom prst="roundRect">
            <a:avLst/>
          </a:prstGeom>
          <a:solidFill>
            <a:schemeClr val="accent5">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02060"/>
                </a:solidFill>
                <a:latin typeface="Garamond" panose="02020404030301010803" pitchFamily="18" charset="0"/>
              </a:rPr>
              <a:t>Это бумаги на какой-либо ценовой актив: </a:t>
            </a:r>
          </a:p>
          <a:p>
            <a:pPr marL="285750" indent="-285750">
              <a:buFont typeface="Wingdings" panose="05000000000000000000" pitchFamily="2" charset="2"/>
              <a:buChar char="ü"/>
            </a:pPr>
            <a:r>
              <a:rPr lang="ru-RU" dirty="0">
                <a:solidFill>
                  <a:srgbClr val="002060"/>
                </a:solidFill>
                <a:latin typeface="Garamond" panose="02020404030301010803" pitchFamily="18" charset="0"/>
              </a:rPr>
              <a:t>на цены товаров (зерна, мяса, нефти и т. п.); </a:t>
            </a:r>
          </a:p>
          <a:p>
            <a:pPr marL="285750" indent="-285750">
              <a:buFont typeface="Wingdings" panose="05000000000000000000" pitchFamily="2" charset="2"/>
              <a:buChar char="ü"/>
            </a:pPr>
            <a:r>
              <a:rPr lang="ru-RU" dirty="0">
                <a:solidFill>
                  <a:srgbClr val="002060"/>
                </a:solidFill>
                <a:latin typeface="Garamond" panose="02020404030301010803" pitchFamily="18" charset="0"/>
              </a:rPr>
              <a:t>на цены кредитного рынка (процентные ставки); </a:t>
            </a:r>
          </a:p>
          <a:p>
            <a:pPr marL="285750" indent="-285750">
              <a:buFont typeface="Wingdings" panose="05000000000000000000" pitchFamily="2" charset="2"/>
              <a:buChar char="ü"/>
            </a:pPr>
            <a:r>
              <a:rPr lang="ru-RU" dirty="0">
                <a:solidFill>
                  <a:srgbClr val="002060"/>
                </a:solidFill>
                <a:latin typeface="Garamond" panose="02020404030301010803" pitchFamily="18" charset="0"/>
              </a:rPr>
              <a:t>на цены валютного рынка (валютные курсы); </a:t>
            </a:r>
          </a:p>
          <a:p>
            <a:pPr marL="285750" indent="-285750">
              <a:buFont typeface="Wingdings" panose="05000000000000000000" pitchFamily="2" charset="2"/>
              <a:buChar char="ü"/>
            </a:pPr>
            <a:r>
              <a:rPr lang="ru-RU" dirty="0">
                <a:solidFill>
                  <a:srgbClr val="002060"/>
                </a:solidFill>
                <a:latin typeface="Garamond" panose="02020404030301010803" pitchFamily="18" charset="0"/>
              </a:rPr>
              <a:t>на цены основных ценных бумаг (на индексы акций, облигаций) и т. п. </a:t>
            </a:r>
          </a:p>
          <a:p>
            <a:pPr algn="ctr"/>
            <a:endParaRPr lang="ru-RU" dirty="0">
              <a:solidFill>
                <a:srgbClr val="002060"/>
              </a:solidFill>
              <a:latin typeface="Garamond" panose="02020404030301010803" pitchFamily="18" charset="0"/>
            </a:endParaRPr>
          </a:p>
        </p:txBody>
      </p:sp>
      <p:sp>
        <p:nvSpPr>
          <p:cNvPr id="7" name="Прямоугольник: скругленные углы 6">
            <a:extLst>
              <a:ext uri="{FF2B5EF4-FFF2-40B4-BE49-F238E27FC236}">
                <a16:creationId xmlns:a16="http://schemas.microsoft.com/office/drawing/2014/main" id="{04D0FB63-A3BD-4DCB-88FE-93ED20B8AFA2}"/>
              </a:ext>
            </a:extLst>
          </p:cNvPr>
          <p:cNvSpPr/>
          <p:nvPr/>
        </p:nvSpPr>
        <p:spPr>
          <a:xfrm>
            <a:off x="5601730" y="4283675"/>
            <a:ext cx="6112474" cy="862914"/>
          </a:xfrm>
          <a:prstGeom prst="roundRect">
            <a:avLst/>
          </a:prstGeom>
          <a:solidFill>
            <a:schemeClr val="accent5">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02060"/>
                </a:solidFill>
                <a:latin typeface="Garamond" panose="02020404030301010803" pitchFamily="18" charset="0"/>
              </a:rPr>
              <a:t>К производным ценным бумагам относят фьючерсные контракты и свободнообращающиеся опционы.</a:t>
            </a:r>
          </a:p>
        </p:txBody>
      </p:sp>
    </p:spTree>
    <p:extLst>
      <p:ext uri="{BB962C8B-B14F-4D97-AF65-F5344CB8AC3E}">
        <p14:creationId xmlns:p14="http://schemas.microsoft.com/office/powerpoint/2010/main" val="2318683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8C82BC49-42CF-4F9A-AED4-6522A56EFC3B}"/>
              </a:ext>
            </a:extLst>
          </p:cNvPr>
          <p:cNvSpPr/>
          <p:nvPr/>
        </p:nvSpPr>
        <p:spPr>
          <a:xfrm>
            <a:off x="494270" y="394587"/>
            <a:ext cx="11203459" cy="708271"/>
          </a:xfrm>
          <a:prstGeom prst="rect">
            <a:avLst/>
          </a:prstGeom>
        </p:spPr>
        <p:txBody>
          <a:bodyPr wrap="square">
            <a:spAutoFit/>
          </a:bodyPr>
          <a:lstStyle/>
          <a:p>
            <a:pPr indent="450215" algn="just">
              <a:lnSpc>
                <a:spcPct val="150000"/>
              </a:lnSpc>
              <a:spcAft>
                <a:spcPts val="0"/>
              </a:spcAft>
            </a:pPr>
            <a:r>
              <a:rPr lang="ru-RU" sz="1400" b="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По форме выпуска</a:t>
            </a:r>
            <a:r>
              <a:rPr lang="ru-RU" sz="14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 (эмиссии) ценные бумаги можно разделить на: </a:t>
            </a:r>
            <a:r>
              <a:rPr lang="ru-RU" sz="1400" b="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эмиссионные</a:t>
            </a:r>
            <a:r>
              <a:rPr lang="ru-RU" sz="14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 (акции, облигации) и </a:t>
            </a:r>
            <a:r>
              <a:rPr lang="ru-RU" sz="1400" b="1" dirty="0" err="1">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неэмиссионные</a:t>
            </a:r>
            <a:r>
              <a:rPr lang="ru-RU" sz="14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 (вексель, чек, опцион) (рис. 10).</a:t>
            </a:r>
            <a:endParaRPr lang="ru-RU" sz="1100" dirty="0">
              <a:latin typeface="Garamond" panose="02020404030301010803" pitchFamily="18"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8334E24A-8706-4489-841A-8C69E873C62F}"/>
              </a:ext>
            </a:extLst>
          </p:cNvPr>
          <p:cNvPicPr/>
          <p:nvPr/>
        </p:nvPicPr>
        <p:blipFill>
          <a:blip r:embed="rId2">
            <a:extLst>
              <a:ext uri="{28A0092B-C50C-407E-A947-70E740481C1C}">
                <a14:useLocalDpi xmlns:a14="http://schemas.microsoft.com/office/drawing/2010/main" val="0"/>
              </a:ext>
            </a:extLst>
          </a:blip>
          <a:srcRect l="10594" t="18974" r="12039" b="7436"/>
          <a:stretch>
            <a:fillRect/>
          </a:stretch>
        </p:blipFill>
        <p:spPr bwMode="auto">
          <a:xfrm>
            <a:off x="568412" y="1142046"/>
            <a:ext cx="7118022" cy="3502093"/>
          </a:xfrm>
          <a:prstGeom prst="rect">
            <a:avLst/>
          </a:prstGeom>
          <a:noFill/>
          <a:ln>
            <a:noFill/>
          </a:ln>
        </p:spPr>
      </p:pic>
      <p:sp>
        <p:nvSpPr>
          <p:cNvPr id="5" name="Прямоугольник 4">
            <a:extLst>
              <a:ext uri="{FF2B5EF4-FFF2-40B4-BE49-F238E27FC236}">
                <a16:creationId xmlns:a16="http://schemas.microsoft.com/office/drawing/2014/main" id="{A6251B4B-4310-4834-97BA-B9A7F91D0CDA}"/>
              </a:ext>
            </a:extLst>
          </p:cNvPr>
          <p:cNvSpPr/>
          <p:nvPr/>
        </p:nvSpPr>
        <p:spPr>
          <a:xfrm>
            <a:off x="741404" y="4683327"/>
            <a:ext cx="6096000" cy="523220"/>
          </a:xfrm>
          <a:prstGeom prst="rect">
            <a:avLst/>
          </a:prstGeom>
        </p:spPr>
        <p:txBody>
          <a:bodyPr>
            <a:spAutoFit/>
          </a:bodyPr>
          <a:lstStyle/>
          <a:p>
            <a:pPr algn="ctr">
              <a:spcAft>
                <a:spcPts val="0"/>
              </a:spcAft>
            </a:pPr>
            <a:r>
              <a:rPr lang="ru-RU" sz="14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Рисунок 10 – </a:t>
            </a:r>
            <a:r>
              <a:rPr lang="ru-RU" sz="1400" b="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Отличительные особенности эмиссионных и </a:t>
            </a:r>
            <a:r>
              <a:rPr lang="ru-RU" sz="1400" b="1" dirty="0" err="1">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неэмисионных</a:t>
            </a:r>
            <a:r>
              <a:rPr lang="ru-RU" sz="1400" b="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 ценных бумаг</a:t>
            </a:r>
            <a:endParaRPr lang="ru-RU" sz="1100" dirty="0">
              <a:latin typeface="Garamond" panose="02020404030301010803" pitchFamily="18" charset="0"/>
              <a:ea typeface="Calibri" panose="020F0502020204030204" pitchFamily="34"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id="{8B831279-FD35-48B0-8D67-2B339CAA0650}"/>
              </a:ext>
            </a:extLst>
          </p:cNvPr>
          <p:cNvSpPr/>
          <p:nvPr/>
        </p:nvSpPr>
        <p:spPr>
          <a:xfrm>
            <a:off x="7805085" y="840352"/>
            <a:ext cx="3954162" cy="98131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a:latin typeface="Garamond" panose="02020404030301010803" pitchFamily="18" charset="0"/>
              </a:rPr>
              <a:t>Неэмиссионная</a:t>
            </a:r>
            <a:r>
              <a:rPr lang="ru-RU" sz="1600" dirty="0">
                <a:latin typeface="Garamond" panose="02020404030301010803" pitchFamily="18" charset="0"/>
              </a:rPr>
              <a:t> (индивидуальная) ценная бумага - ценная бумага, выпускаемая поштучно или небольшими сериями.</a:t>
            </a:r>
          </a:p>
        </p:txBody>
      </p:sp>
      <p:sp>
        <p:nvSpPr>
          <p:cNvPr id="7" name="Прямоугольник: скругленные углы 6">
            <a:extLst>
              <a:ext uri="{FF2B5EF4-FFF2-40B4-BE49-F238E27FC236}">
                <a16:creationId xmlns:a16="http://schemas.microsoft.com/office/drawing/2014/main" id="{711A08D6-EE3B-4D67-AA1C-30D5010A908B}"/>
              </a:ext>
            </a:extLst>
          </p:cNvPr>
          <p:cNvSpPr/>
          <p:nvPr/>
        </p:nvSpPr>
        <p:spPr>
          <a:xfrm>
            <a:off x="7805085" y="1920522"/>
            <a:ext cx="3954162" cy="120367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600" b="1" dirty="0">
                <a:latin typeface="Garamond" panose="02020404030301010803" pitchFamily="18" charset="0"/>
              </a:rPr>
              <a:t>Эмиссионная ценная бумага</a:t>
            </a:r>
            <a:r>
              <a:rPr lang="ru-RU" sz="1600" dirty="0">
                <a:latin typeface="Garamond" panose="02020404030301010803" pitchFamily="18" charset="0"/>
              </a:rPr>
              <a:t> - любая ценная бумага, в том числе бездокументарная, которая характеризуется одновременно следующими признаками: </a:t>
            </a:r>
          </a:p>
        </p:txBody>
      </p:sp>
      <p:sp>
        <p:nvSpPr>
          <p:cNvPr id="8" name="Прямоугольник: скругленные углы 7">
            <a:extLst>
              <a:ext uri="{FF2B5EF4-FFF2-40B4-BE49-F238E27FC236}">
                <a16:creationId xmlns:a16="http://schemas.microsoft.com/office/drawing/2014/main" id="{C71895BB-5A58-4C40-9750-6305EC47CB6A}"/>
              </a:ext>
            </a:extLst>
          </p:cNvPr>
          <p:cNvSpPr/>
          <p:nvPr/>
        </p:nvSpPr>
        <p:spPr>
          <a:xfrm>
            <a:off x="7805085" y="3223054"/>
            <a:ext cx="3954162" cy="3070654"/>
          </a:xfrm>
          <a:prstGeom prst="roundRect">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rgbClr val="002060"/>
                </a:solidFill>
                <a:latin typeface="Garamond" panose="02020404030301010803" pitchFamily="18" charset="0"/>
              </a:rPr>
              <a:t>1) закрепляет совокупность имущественных и неимущественных прав, подлежащих удостоверению, уступке и безусловному осуществлению в соответствии с действующим порядком; </a:t>
            </a:r>
          </a:p>
          <a:p>
            <a:pPr algn="just"/>
            <a:r>
              <a:rPr lang="ru-RU" sz="1600" dirty="0">
                <a:solidFill>
                  <a:srgbClr val="002060"/>
                </a:solidFill>
                <a:latin typeface="Garamond" panose="02020404030301010803" pitchFamily="18" charset="0"/>
              </a:rPr>
              <a:t>2) размешается выпусками; </a:t>
            </a:r>
          </a:p>
          <a:p>
            <a:pPr algn="just"/>
            <a:r>
              <a:rPr lang="ru-RU" sz="1600" dirty="0">
                <a:solidFill>
                  <a:srgbClr val="002060"/>
                </a:solidFill>
                <a:latin typeface="Garamond" panose="02020404030301010803" pitchFamily="18" charset="0"/>
              </a:rPr>
              <a:t>3) имеет равные объемы и сроки реализации прав внутри одного выпуска вне зависимости от времени приобретения ценных бумаг (ст. 2 ФЗ «О рынке ценных бумаг»).</a:t>
            </a:r>
          </a:p>
        </p:txBody>
      </p:sp>
    </p:spTree>
    <p:extLst>
      <p:ext uri="{BB962C8B-B14F-4D97-AF65-F5344CB8AC3E}">
        <p14:creationId xmlns:p14="http://schemas.microsoft.com/office/powerpoint/2010/main" val="4026077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кругленные углы 2">
            <a:extLst>
              <a:ext uri="{FF2B5EF4-FFF2-40B4-BE49-F238E27FC236}">
                <a16:creationId xmlns:a16="http://schemas.microsoft.com/office/drawing/2014/main" id="{7006531C-3367-4DB6-9EDF-58CCEF6B943A}"/>
              </a:ext>
            </a:extLst>
          </p:cNvPr>
          <p:cNvSpPr/>
          <p:nvPr/>
        </p:nvSpPr>
        <p:spPr>
          <a:xfrm>
            <a:off x="626076" y="560173"/>
            <a:ext cx="11063416" cy="8484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atin typeface="Garamond" panose="02020404030301010803" pitchFamily="18" charset="0"/>
              </a:rPr>
              <a:t>По порядку владения (в зависимости от того, каким образом осуществляется реализация прав, закрепленных ценными бумагами) ценные бумаги, делятся на именные, ордерные и на предъявителя.</a:t>
            </a:r>
          </a:p>
        </p:txBody>
      </p:sp>
      <p:sp>
        <p:nvSpPr>
          <p:cNvPr id="4" name="Прямоугольник: скругленные углы 3">
            <a:extLst>
              <a:ext uri="{FF2B5EF4-FFF2-40B4-BE49-F238E27FC236}">
                <a16:creationId xmlns:a16="http://schemas.microsoft.com/office/drawing/2014/main" id="{74D09F39-A27B-4FB2-B812-351FFA0A93BA}"/>
              </a:ext>
            </a:extLst>
          </p:cNvPr>
          <p:cNvSpPr/>
          <p:nvPr/>
        </p:nvSpPr>
        <p:spPr>
          <a:xfrm>
            <a:off x="626076" y="1528119"/>
            <a:ext cx="11063416" cy="1322173"/>
          </a:xfrm>
          <a:prstGeom prst="round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rgbClr val="002060"/>
                </a:solidFill>
                <a:effectLst>
                  <a:outerShdw blurRad="38100" dist="38100" dir="2700000" algn="tl">
                    <a:srgbClr val="000000">
                      <a:alpha val="43137"/>
                    </a:srgbClr>
                  </a:outerShdw>
                </a:effectLst>
                <a:latin typeface="Garamond" panose="02020404030301010803" pitchFamily="18" charset="0"/>
              </a:rPr>
              <a:t>Именная ценная бумага </a:t>
            </a:r>
            <a:r>
              <a:rPr lang="ru-RU" dirty="0">
                <a:solidFill>
                  <a:srgbClr val="002060"/>
                </a:solidFill>
                <a:latin typeface="Garamond" panose="02020404030301010803" pitchFamily="18" charset="0"/>
              </a:rPr>
              <a:t>- это ценная бумага содержит информацию о своем владельце; имя владельца зафиксировано на ее бланке и (или) в реестре собственников, который может вестись в обычной документарной и (или) электронной формах. Переход прав на такие ценные бумаги и осуществление закрепленных ими прав требуют обязательной идентификации владельца и ведения реестра владельцев именных ценных бумаг.</a:t>
            </a:r>
          </a:p>
        </p:txBody>
      </p:sp>
      <p:sp>
        <p:nvSpPr>
          <p:cNvPr id="5" name="Прямоугольник: скругленные углы 4">
            <a:extLst>
              <a:ext uri="{FF2B5EF4-FFF2-40B4-BE49-F238E27FC236}">
                <a16:creationId xmlns:a16="http://schemas.microsoft.com/office/drawing/2014/main" id="{967ED9E0-06D4-486B-8037-48A806B4E027}"/>
              </a:ext>
            </a:extLst>
          </p:cNvPr>
          <p:cNvSpPr/>
          <p:nvPr/>
        </p:nvSpPr>
        <p:spPr>
          <a:xfrm>
            <a:off x="626076" y="2969741"/>
            <a:ext cx="11063416" cy="1322173"/>
          </a:xfrm>
          <a:prstGeom prst="round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rgbClr val="002060"/>
                </a:solidFill>
                <a:effectLst>
                  <a:outerShdw blurRad="38100" dist="38100" dir="2700000" algn="tl">
                    <a:srgbClr val="000000">
                      <a:alpha val="43137"/>
                    </a:srgbClr>
                  </a:outerShdw>
                </a:effectLst>
                <a:latin typeface="Garamond" panose="02020404030301010803" pitchFamily="18" charset="0"/>
              </a:rPr>
              <a:t>Ордерная ценная бумага </a:t>
            </a:r>
            <a:r>
              <a:rPr lang="ru-RU" dirty="0">
                <a:solidFill>
                  <a:srgbClr val="002060"/>
                </a:solidFill>
                <a:latin typeface="Garamond" panose="02020404030301010803" pitchFamily="18" charset="0"/>
              </a:rPr>
              <a:t>- это ценная бумага, права по которой могут принадлежать названному в ней лицу, которое само осуществляет эти права или назначает своим приказом другое правомочное лицо. Права по ордерной ценной бумаге передаются путем совершения на этой бумаге (чеке, векселе, коносаменте) передаточной надписи - индоссамента.</a:t>
            </a:r>
          </a:p>
        </p:txBody>
      </p:sp>
      <p:sp>
        <p:nvSpPr>
          <p:cNvPr id="6" name="Прямоугольник: скругленные углы 5">
            <a:extLst>
              <a:ext uri="{FF2B5EF4-FFF2-40B4-BE49-F238E27FC236}">
                <a16:creationId xmlns:a16="http://schemas.microsoft.com/office/drawing/2014/main" id="{4ADDBD44-9D78-4CE8-AB58-12A5DA554174}"/>
              </a:ext>
            </a:extLst>
          </p:cNvPr>
          <p:cNvSpPr/>
          <p:nvPr/>
        </p:nvSpPr>
        <p:spPr>
          <a:xfrm>
            <a:off x="626076" y="4411363"/>
            <a:ext cx="11063416" cy="1322173"/>
          </a:xfrm>
          <a:prstGeom prst="round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rgbClr val="002060"/>
                </a:solidFill>
                <a:effectLst>
                  <a:outerShdw blurRad="38100" dist="38100" dir="2700000" algn="tl">
                    <a:srgbClr val="000000">
                      <a:alpha val="43137"/>
                    </a:srgbClr>
                  </a:outerShdw>
                </a:effectLst>
                <a:latin typeface="Garamond" panose="02020404030301010803" pitchFamily="18" charset="0"/>
              </a:rPr>
              <a:t>Ценная бумага на предъявителя </a:t>
            </a:r>
            <a:r>
              <a:rPr lang="ru-RU" dirty="0">
                <a:solidFill>
                  <a:srgbClr val="002060"/>
                </a:solidFill>
                <a:effectLst>
                  <a:outerShdw blurRad="38100" dist="38100" dir="2700000" algn="tl">
                    <a:srgbClr val="000000">
                      <a:alpha val="43137"/>
                    </a:srgbClr>
                  </a:outerShdw>
                </a:effectLst>
                <a:latin typeface="Garamond" panose="02020404030301010803" pitchFamily="18" charset="0"/>
              </a:rPr>
              <a:t>- это ценная бумага, на которой не фиксируется имя ее владельца. Переход прав на нее и осуществление закрепленных ею прав не требуют идентификации владельца; права, закрепленные данной бумагой, принадлежат лицу, который представляет ее. По предъявительским ценным бумагам не ведется реестр их владельцев.</a:t>
            </a:r>
            <a:endParaRPr lang="ru-RU"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1458306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усеченные противолежащие углы 2">
            <a:extLst>
              <a:ext uri="{FF2B5EF4-FFF2-40B4-BE49-F238E27FC236}">
                <a16:creationId xmlns:a16="http://schemas.microsoft.com/office/drawing/2014/main" id="{8F45967D-35B2-4C98-8E6B-2EBD3A014452}"/>
              </a:ext>
            </a:extLst>
          </p:cNvPr>
          <p:cNvSpPr/>
          <p:nvPr/>
        </p:nvSpPr>
        <p:spPr>
          <a:xfrm>
            <a:off x="609600" y="502507"/>
            <a:ext cx="11096367" cy="840261"/>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ru-RU" dirty="0">
                <a:latin typeface="Garamond" panose="02020404030301010803" pitchFamily="18" charset="0"/>
              </a:rPr>
              <a:t>В зависимости от формы эмиссии ценные бумаги бывают: документарными (в форме обособленных документов) и бездокументарными (безналичными, в виде записей на счетах).</a:t>
            </a:r>
          </a:p>
        </p:txBody>
      </p:sp>
      <p:sp>
        <p:nvSpPr>
          <p:cNvPr id="4" name="Прямоугольник: усеченные противолежащие углы 3">
            <a:extLst>
              <a:ext uri="{FF2B5EF4-FFF2-40B4-BE49-F238E27FC236}">
                <a16:creationId xmlns:a16="http://schemas.microsoft.com/office/drawing/2014/main" id="{EBEE2620-CF6C-4233-B302-024469AF3C67}"/>
              </a:ext>
            </a:extLst>
          </p:cNvPr>
          <p:cNvSpPr/>
          <p:nvPr/>
        </p:nvSpPr>
        <p:spPr>
          <a:xfrm>
            <a:off x="609600" y="1589903"/>
            <a:ext cx="11096367" cy="1301578"/>
          </a:xfrm>
          <a:prstGeom prst="snip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ru-RU" b="1" dirty="0">
                <a:solidFill>
                  <a:srgbClr val="002060"/>
                </a:solidFill>
                <a:latin typeface="Garamond" panose="02020404030301010803" pitchFamily="18" charset="0"/>
              </a:rPr>
              <a:t>	Документарная форма </a:t>
            </a:r>
            <a:r>
              <a:rPr lang="ru-RU" dirty="0">
                <a:solidFill>
                  <a:srgbClr val="002060"/>
                </a:solidFill>
                <a:latin typeface="Garamond" panose="02020404030301010803" pitchFamily="18" charset="0"/>
              </a:rPr>
              <a:t>эмиссионных ценных бумаг - это форма, при которой владелец устанавливается на основании предъявления оформленного надлежащим образом сертификата ценной бумаги или, в случае депонирования такового, на основании записи но счету депо.</a:t>
            </a:r>
          </a:p>
        </p:txBody>
      </p:sp>
      <p:sp>
        <p:nvSpPr>
          <p:cNvPr id="5" name="Прямоугольник: усеченные противолежащие углы 4">
            <a:extLst>
              <a:ext uri="{FF2B5EF4-FFF2-40B4-BE49-F238E27FC236}">
                <a16:creationId xmlns:a16="http://schemas.microsoft.com/office/drawing/2014/main" id="{62EDC27B-3074-466A-8B24-3E2AA7792A2B}"/>
              </a:ext>
            </a:extLst>
          </p:cNvPr>
          <p:cNvSpPr/>
          <p:nvPr/>
        </p:nvSpPr>
        <p:spPr>
          <a:xfrm>
            <a:off x="609599" y="2973860"/>
            <a:ext cx="11096367" cy="3229232"/>
          </a:xfrm>
          <a:prstGeom prst="snip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0"/>
              </a:spcAft>
            </a:pPr>
            <a:r>
              <a:rPr lang="ru-RU" b="1"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Бездокументарная </a:t>
            </a:r>
            <a:r>
              <a:rPr lang="ru-RU"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форма эмиссионных ценных бумаг - это форма, при которой владелец устанавливается на основании записи в системе ведения реестра владельцев ценных бумаг или, в случае депонирования ценных бумаг, на основании записи по счету депо. Цепная бумага, выпущенная в бездокументарной форме, существует в виде записей на лицевых счетах у держателя реестра или на счетах депо у депозитария. Запись содержит все необходимые реквизиты ценных бумаг (эмитент, сумма, держатель, процент и т. п.). При купле-продаже ценной бумаги, дарении, передаче она перемещается путем совершения записей на лицевых счетах у держателя реестра и счетах депо у депозитария.</a:t>
            </a:r>
            <a:endParaRPr lang="ru-RU" sz="1400" dirty="0">
              <a:solidFill>
                <a:srgbClr val="002060"/>
              </a:solidFill>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0328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кругленные углы 2">
            <a:extLst>
              <a:ext uri="{FF2B5EF4-FFF2-40B4-BE49-F238E27FC236}">
                <a16:creationId xmlns:a16="http://schemas.microsoft.com/office/drawing/2014/main" id="{F8C290C7-87E9-40AD-837B-359D612519E3}"/>
              </a:ext>
            </a:extLst>
          </p:cNvPr>
          <p:cNvSpPr/>
          <p:nvPr/>
        </p:nvSpPr>
        <p:spPr>
          <a:xfrm>
            <a:off x="675503" y="475735"/>
            <a:ext cx="11005751" cy="560173"/>
          </a:xfrm>
          <a:prstGeom prst="roundRect">
            <a:avLst/>
          </a:prstGeom>
          <a:solidFill>
            <a:schemeClr val="accent5">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02060"/>
                </a:solidFill>
                <a:latin typeface="Garamond" panose="02020404030301010803" pitchFamily="18" charset="0"/>
              </a:rPr>
              <a:t>По сроку существования ценные бумаги делят на срочные и бессрочные.</a:t>
            </a:r>
          </a:p>
        </p:txBody>
      </p:sp>
      <p:sp>
        <p:nvSpPr>
          <p:cNvPr id="4" name="Прямоугольник: скругленные углы 3">
            <a:extLst>
              <a:ext uri="{FF2B5EF4-FFF2-40B4-BE49-F238E27FC236}">
                <a16:creationId xmlns:a16="http://schemas.microsoft.com/office/drawing/2014/main" id="{B0112E64-F4BB-4BA1-B81A-32CD96A3C8D7}"/>
              </a:ext>
            </a:extLst>
          </p:cNvPr>
          <p:cNvSpPr/>
          <p:nvPr/>
        </p:nvSpPr>
        <p:spPr>
          <a:xfrm>
            <a:off x="955589" y="1112110"/>
            <a:ext cx="5741773" cy="1318053"/>
          </a:xfrm>
          <a:prstGeom prst="roundRect">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effectLst>
                  <a:outerShdw blurRad="38100" dist="38100" dir="2700000" algn="tl">
                    <a:srgbClr val="000000">
                      <a:alpha val="43137"/>
                    </a:srgbClr>
                  </a:outerShdw>
                </a:effectLst>
                <a:latin typeface="Garamond" panose="02020404030301010803" pitchFamily="18" charset="0"/>
              </a:rPr>
              <a:t>Срочные</a:t>
            </a:r>
            <a:r>
              <a:rPr lang="ru-RU" dirty="0">
                <a:solidFill>
                  <a:srgbClr val="002060"/>
                </a:solidFill>
                <a:latin typeface="Garamond" panose="02020404030301010803" pitchFamily="18" charset="0"/>
              </a:rPr>
              <a:t> - это ценные бумаги, имеющие установленный срок существования. Они подразделяются на: краткосрочные (до 1 года), среднесрочные (1-5 лет) и долгосрочные (5-30 лет).</a:t>
            </a:r>
          </a:p>
        </p:txBody>
      </p:sp>
      <p:sp>
        <p:nvSpPr>
          <p:cNvPr id="5" name="Прямоугольник: скругленные углы 4">
            <a:extLst>
              <a:ext uri="{FF2B5EF4-FFF2-40B4-BE49-F238E27FC236}">
                <a16:creationId xmlns:a16="http://schemas.microsoft.com/office/drawing/2014/main" id="{D1226968-A1F7-4FDB-A714-56F287FD1422}"/>
              </a:ext>
            </a:extLst>
          </p:cNvPr>
          <p:cNvSpPr/>
          <p:nvPr/>
        </p:nvSpPr>
        <p:spPr>
          <a:xfrm>
            <a:off x="6989804" y="1112109"/>
            <a:ext cx="4127157" cy="1318053"/>
          </a:xfrm>
          <a:prstGeom prst="roundRect">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effectLst>
                  <a:outerShdw blurRad="38100" dist="38100" dir="2700000" algn="tl">
                    <a:srgbClr val="000000">
                      <a:alpha val="43137"/>
                    </a:srgbClr>
                  </a:outerShdw>
                </a:effectLst>
                <a:latin typeface="Garamond" panose="02020404030301010803" pitchFamily="18" charset="0"/>
              </a:rPr>
              <a:t>Бессрочные</a:t>
            </a:r>
            <a:r>
              <a:rPr lang="ru-RU" dirty="0">
                <a:solidFill>
                  <a:srgbClr val="002060"/>
                </a:solidFill>
                <a:latin typeface="Garamond" panose="02020404030301010803" pitchFamily="18" charset="0"/>
              </a:rPr>
              <a:t> - ценные бумаги, существующие вечно; ограничены только сроком существования эмитента.</a:t>
            </a:r>
          </a:p>
        </p:txBody>
      </p:sp>
      <p:sp>
        <p:nvSpPr>
          <p:cNvPr id="6" name="Прямоугольник: скругленные углы 5">
            <a:extLst>
              <a:ext uri="{FF2B5EF4-FFF2-40B4-BE49-F238E27FC236}">
                <a16:creationId xmlns:a16="http://schemas.microsoft.com/office/drawing/2014/main" id="{69996B13-FBFC-4D96-B3B2-7F14778E8DD3}"/>
              </a:ext>
            </a:extLst>
          </p:cNvPr>
          <p:cNvSpPr/>
          <p:nvPr/>
        </p:nvSpPr>
        <p:spPr>
          <a:xfrm>
            <a:off x="675503" y="2506363"/>
            <a:ext cx="11005751" cy="560173"/>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02060"/>
                </a:solidFill>
                <a:latin typeface="Garamond" panose="02020404030301010803" pitchFamily="18" charset="0"/>
              </a:rPr>
              <a:t>В зависимости от целей выпуска ценные бумаги подразделяются на коммерческие и фондовые.</a:t>
            </a:r>
          </a:p>
        </p:txBody>
      </p:sp>
      <p:sp>
        <p:nvSpPr>
          <p:cNvPr id="7" name="Прямоугольник: скругленные углы 6">
            <a:extLst>
              <a:ext uri="{FF2B5EF4-FFF2-40B4-BE49-F238E27FC236}">
                <a16:creationId xmlns:a16="http://schemas.microsoft.com/office/drawing/2014/main" id="{AFEE1FC5-DF87-4B7C-B7EB-37D446789FD3}"/>
              </a:ext>
            </a:extLst>
          </p:cNvPr>
          <p:cNvSpPr/>
          <p:nvPr/>
        </p:nvSpPr>
        <p:spPr>
          <a:xfrm>
            <a:off x="955589" y="3124199"/>
            <a:ext cx="5684108" cy="1299517"/>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effectLst>
                  <a:outerShdw blurRad="38100" dist="38100" dir="2700000" algn="tl">
                    <a:srgbClr val="000000">
                      <a:alpha val="43137"/>
                    </a:srgbClr>
                  </a:outerShdw>
                </a:effectLst>
                <a:latin typeface="Garamond" panose="02020404030301010803" pitchFamily="18" charset="0"/>
              </a:rPr>
              <a:t>Коммерческие</a:t>
            </a:r>
            <a:r>
              <a:rPr lang="ru-RU" dirty="0">
                <a:solidFill>
                  <a:srgbClr val="002060"/>
                </a:solidFill>
                <a:latin typeface="Garamond" panose="02020404030301010803" pitchFamily="18" charset="0"/>
              </a:rPr>
              <a:t> - это ценные бумаги, которые обслуживают процесс- товарооборота и определенные имущественные сделки (векселя, чеки, закладные, складские и залоговые свидетельства, коносаменты).</a:t>
            </a:r>
          </a:p>
        </p:txBody>
      </p:sp>
      <p:sp>
        <p:nvSpPr>
          <p:cNvPr id="8" name="Прямоугольник: скругленные углы 7">
            <a:extLst>
              <a:ext uri="{FF2B5EF4-FFF2-40B4-BE49-F238E27FC236}">
                <a16:creationId xmlns:a16="http://schemas.microsoft.com/office/drawing/2014/main" id="{BEF8EB20-BC51-4C1F-8131-DD50F22D71F6}"/>
              </a:ext>
            </a:extLst>
          </p:cNvPr>
          <p:cNvSpPr/>
          <p:nvPr/>
        </p:nvSpPr>
        <p:spPr>
          <a:xfrm>
            <a:off x="6989804" y="3124199"/>
            <a:ext cx="4127157" cy="1299516"/>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effectLst>
                  <a:outerShdw blurRad="38100" dist="38100" dir="2700000" algn="tl">
                    <a:srgbClr val="000000">
                      <a:alpha val="43137"/>
                    </a:srgbClr>
                  </a:outerShdw>
                </a:effectLst>
                <a:latin typeface="Garamond" panose="02020404030301010803" pitchFamily="18" charset="0"/>
              </a:rPr>
              <a:t>Фондовые </a:t>
            </a:r>
            <a:r>
              <a:rPr lang="ru-RU" dirty="0">
                <a:solidFill>
                  <a:srgbClr val="002060"/>
                </a:solidFill>
                <a:latin typeface="Garamond" panose="02020404030301010803" pitchFamily="18" charset="0"/>
              </a:rPr>
              <a:t>- это ценные бумаги, которые являются инструментами образования денежных фондов (акции, инвестиционные паи).</a:t>
            </a:r>
          </a:p>
        </p:txBody>
      </p:sp>
      <p:sp>
        <p:nvSpPr>
          <p:cNvPr id="9" name="Прямоугольник: скругленные углы 8">
            <a:extLst>
              <a:ext uri="{FF2B5EF4-FFF2-40B4-BE49-F238E27FC236}">
                <a16:creationId xmlns:a16="http://schemas.microsoft.com/office/drawing/2014/main" id="{8E02E6C5-DD81-45D3-9058-FEB9190347E3}"/>
              </a:ext>
            </a:extLst>
          </p:cNvPr>
          <p:cNvSpPr/>
          <p:nvPr/>
        </p:nvSpPr>
        <p:spPr>
          <a:xfrm>
            <a:off x="675503" y="4514330"/>
            <a:ext cx="11005751" cy="428374"/>
          </a:xfrm>
          <a:prstGeom prst="roundRec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02060"/>
                </a:solidFill>
                <a:latin typeface="Garamond" panose="02020404030301010803" pitchFamily="18" charset="0"/>
              </a:rPr>
              <a:t>В зависимости от формы вложения средств владельца ценные бумаги делят на долговые и долевые.</a:t>
            </a:r>
          </a:p>
        </p:txBody>
      </p:sp>
      <p:sp>
        <p:nvSpPr>
          <p:cNvPr id="10" name="Прямоугольник: скругленные углы 9">
            <a:extLst>
              <a:ext uri="{FF2B5EF4-FFF2-40B4-BE49-F238E27FC236}">
                <a16:creationId xmlns:a16="http://schemas.microsoft.com/office/drawing/2014/main" id="{966B0300-DCE5-4C95-B869-D6BFCECE6E58}"/>
              </a:ext>
            </a:extLst>
          </p:cNvPr>
          <p:cNvSpPr/>
          <p:nvPr/>
        </p:nvSpPr>
        <p:spPr>
          <a:xfrm>
            <a:off x="955589" y="5033318"/>
            <a:ext cx="4460792" cy="1357180"/>
          </a:xfrm>
          <a:prstGeom prst="roundRec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effectLst>
                  <a:outerShdw blurRad="38100" dist="38100" dir="2700000" algn="tl">
                    <a:srgbClr val="000000">
                      <a:alpha val="43137"/>
                    </a:srgbClr>
                  </a:outerShdw>
                </a:effectLst>
                <a:latin typeface="Garamond" panose="02020404030301010803" pitchFamily="18" charset="0"/>
              </a:rPr>
              <a:t>Долговые </a:t>
            </a:r>
            <a:r>
              <a:rPr lang="ru-RU" dirty="0">
                <a:solidFill>
                  <a:srgbClr val="002060"/>
                </a:solidFill>
                <a:latin typeface="Garamond" panose="02020404030301010803" pitchFamily="18" charset="0"/>
              </a:rPr>
              <a:t>- это ценные бумаги, предусматривающие возврат суммы долга к определенной дате и выплату определенного процента (облигации, векселя).</a:t>
            </a:r>
          </a:p>
        </p:txBody>
      </p:sp>
      <p:sp>
        <p:nvSpPr>
          <p:cNvPr id="11" name="Прямоугольник: скругленные углы 10">
            <a:extLst>
              <a:ext uri="{FF2B5EF4-FFF2-40B4-BE49-F238E27FC236}">
                <a16:creationId xmlns:a16="http://schemas.microsoft.com/office/drawing/2014/main" id="{55EBED33-3C6D-4ED9-AAF2-6F874C1D8174}"/>
              </a:ext>
            </a:extLst>
          </p:cNvPr>
          <p:cNvSpPr/>
          <p:nvPr/>
        </p:nvSpPr>
        <p:spPr>
          <a:xfrm>
            <a:off x="5857102" y="5025084"/>
            <a:ext cx="5824152" cy="1365413"/>
          </a:xfrm>
          <a:prstGeom prst="roundRec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effectLst>
                  <a:outerShdw blurRad="38100" dist="38100" dir="2700000" algn="tl">
                    <a:srgbClr val="000000">
                      <a:alpha val="43137"/>
                    </a:srgbClr>
                  </a:outerShdw>
                </a:effectLst>
                <a:latin typeface="Garamond" panose="02020404030301010803" pitchFamily="18" charset="0"/>
              </a:rPr>
              <a:t>Долевые </a:t>
            </a:r>
            <a:r>
              <a:rPr lang="ru-RU" dirty="0">
                <a:solidFill>
                  <a:srgbClr val="002060"/>
                </a:solidFill>
                <a:latin typeface="Garamond" panose="02020404030301010803" pitchFamily="18" charset="0"/>
              </a:rPr>
              <a:t>- это ценные бумаги, закрепляющие права владельца па часть имущества предприятия при ликвидации, дающие право на получение части прибыли, информации и на участие в управлении предприятием (акции, сертификаты акций).</a:t>
            </a:r>
          </a:p>
        </p:txBody>
      </p:sp>
    </p:spTree>
    <p:extLst>
      <p:ext uri="{BB962C8B-B14F-4D97-AF65-F5344CB8AC3E}">
        <p14:creationId xmlns:p14="http://schemas.microsoft.com/office/powerpoint/2010/main" val="2239345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усеченные противолежащие углы 2">
            <a:extLst>
              <a:ext uri="{FF2B5EF4-FFF2-40B4-BE49-F238E27FC236}">
                <a16:creationId xmlns:a16="http://schemas.microsoft.com/office/drawing/2014/main" id="{DA2A4266-4BBD-4F00-AE51-DFD34DCC0AA3}"/>
              </a:ext>
            </a:extLst>
          </p:cNvPr>
          <p:cNvSpPr/>
          <p:nvPr/>
        </p:nvSpPr>
        <p:spPr>
          <a:xfrm>
            <a:off x="539577" y="444843"/>
            <a:ext cx="11112843" cy="749643"/>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rgbClr val="002060"/>
                </a:solidFill>
                <a:latin typeface="Times New Roman" panose="02020603050405020304" pitchFamily="18" charset="0"/>
                <a:ea typeface="Times New Roman" panose="02020603050405020304" pitchFamily="18" charset="0"/>
              </a:rPr>
              <a:t>В зависимости от </a:t>
            </a:r>
            <a:r>
              <a:rPr lang="ru-RU" sz="1600" b="1" dirty="0">
                <a:solidFill>
                  <a:srgbClr val="002060"/>
                </a:solidFill>
                <a:latin typeface="Times New Roman" panose="02020603050405020304" pitchFamily="18" charset="0"/>
                <a:ea typeface="Times New Roman" panose="02020603050405020304" pitchFamily="18" charset="0"/>
              </a:rPr>
              <a:t>национальной принадлежности</a:t>
            </a:r>
            <a:r>
              <a:rPr lang="ru-RU" sz="1600" dirty="0">
                <a:solidFill>
                  <a:srgbClr val="002060"/>
                </a:solidFill>
                <a:latin typeface="Times New Roman" panose="02020603050405020304" pitchFamily="18" charset="0"/>
                <a:ea typeface="Times New Roman" panose="02020603050405020304" pitchFamily="18" charset="0"/>
              </a:rPr>
              <a:t> ценные бумаги бывают </a:t>
            </a:r>
            <a:r>
              <a:rPr lang="ru-RU" sz="1600" b="1" dirty="0">
                <a:solidFill>
                  <a:srgbClr val="002060"/>
                </a:solidFill>
                <a:latin typeface="Times New Roman" panose="02020603050405020304" pitchFamily="18" charset="0"/>
                <a:ea typeface="Times New Roman" panose="02020603050405020304" pitchFamily="18" charset="0"/>
              </a:rPr>
              <a:t>отечественными и иностранными</a:t>
            </a:r>
            <a:r>
              <a:rPr lang="ru-RU" sz="1600" dirty="0">
                <a:solidFill>
                  <a:srgbClr val="002060"/>
                </a:solidFill>
                <a:latin typeface="Times New Roman" panose="02020603050405020304" pitchFamily="18" charset="0"/>
                <a:ea typeface="Times New Roman" panose="02020603050405020304" pitchFamily="18" charset="0"/>
              </a:rPr>
              <a:t>.</a:t>
            </a:r>
            <a:endParaRPr lang="ru-RU" sz="1600" dirty="0">
              <a:solidFill>
                <a:srgbClr val="002060"/>
              </a:solidFill>
            </a:endParaRPr>
          </a:p>
        </p:txBody>
      </p:sp>
      <p:sp>
        <p:nvSpPr>
          <p:cNvPr id="4" name="Прямоугольник: усеченные противолежащие углы 3">
            <a:extLst>
              <a:ext uri="{FF2B5EF4-FFF2-40B4-BE49-F238E27FC236}">
                <a16:creationId xmlns:a16="http://schemas.microsoft.com/office/drawing/2014/main" id="{76994CB6-E999-4262-9B9D-2D5DD7BE5D66}"/>
              </a:ext>
            </a:extLst>
          </p:cNvPr>
          <p:cNvSpPr/>
          <p:nvPr/>
        </p:nvSpPr>
        <p:spPr>
          <a:xfrm>
            <a:off x="539577" y="1313936"/>
            <a:ext cx="11112843" cy="1231556"/>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ru-RU" sz="1600" dirty="0">
                <a:solidFill>
                  <a:srgbClr val="002060"/>
                </a:solidFill>
                <a:latin typeface="Times New Roman" panose="02020603050405020304" pitchFamily="18" charset="0"/>
                <a:ea typeface="Times New Roman" panose="02020603050405020304" pitchFamily="18" charset="0"/>
              </a:rPr>
              <a:t>По форме собственности и виду эмитента ценные бумаги делятся </a:t>
            </a:r>
            <a:r>
              <a:rPr lang="ru-RU" sz="1600" b="1" dirty="0">
                <a:solidFill>
                  <a:srgbClr val="002060"/>
                </a:solidFill>
                <a:latin typeface="Times New Roman" panose="02020603050405020304" pitchFamily="18" charset="0"/>
                <a:ea typeface="Times New Roman" panose="02020603050405020304" pitchFamily="18" charset="0"/>
              </a:rPr>
              <a:t>на государственные, муниципальные и негосударственные</a:t>
            </a:r>
            <a:r>
              <a:rPr lang="ru-RU" sz="1600" dirty="0">
                <a:solidFill>
                  <a:srgbClr val="002060"/>
                </a:solidFill>
                <a:latin typeface="Times New Roman" panose="02020603050405020304" pitchFamily="18" charset="0"/>
                <a:ea typeface="Times New Roman" panose="02020603050405020304" pitchFamily="18" charset="0"/>
              </a:rPr>
              <a:t>. Негосударственные ценные бумаги представлены корпоративными (выпускаемыми хозяйствующими субъектами) и частными финансовыми инструментами (выпускаемыми физическими лицами).</a:t>
            </a:r>
            <a:endParaRPr lang="ru-RU" sz="1600" dirty="0">
              <a:solidFill>
                <a:srgbClr val="002060"/>
              </a:solidFill>
            </a:endParaRPr>
          </a:p>
        </p:txBody>
      </p:sp>
      <p:sp>
        <p:nvSpPr>
          <p:cNvPr id="5" name="Прямоугольник: усеченные противолежащие углы 4">
            <a:extLst>
              <a:ext uri="{FF2B5EF4-FFF2-40B4-BE49-F238E27FC236}">
                <a16:creationId xmlns:a16="http://schemas.microsoft.com/office/drawing/2014/main" id="{D3C6E542-3693-4161-A9D4-0713505F3684}"/>
              </a:ext>
            </a:extLst>
          </p:cNvPr>
          <p:cNvSpPr/>
          <p:nvPr/>
        </p:nvSpPr>
        <p:spPr>
          <a:xfrm>
            <a:off x="539578" y="2664942"/>
            <a:ext cx="11112843" cy="1231556"/>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ru-RU" sz="1600" b="1" dirty="0">
                <a:solidFill>
                  <a:srgbClr val="002060"/>
                </a:solidFill>
                <a:latin typeface="Times New Roman" panose="02020603050405020304" pitchFamily="18" charset="0"/>
                <a:ea typeface="Times New Roman" panose="02020603050405020304" pitchFamily="18" charset="0"/>
              </a:rPr>
              <a:t>По уровню риска</a:t>
            </a:r>
            <a:r>
              <a:rPr lang="ru-RU" sz="1600" dirty="0">
                <a:solidFill>
                  <a:srgbClr val="002060"/>
                </a:solidFill>
                <a:latin typeface="Times New Roman" panose="02020603050405020304" pitchFamily="18" charset="0"/>
                <a:ea typeface="Times New Roman" panose="02020603050405020304" pitchFamily="18" charset="0"/>
              </a:rPr>
              <a:t> ценные бумаги могут быть </a:t>
            </a:r>
            <a:r>
              <a:rPr lang="ru-RU" sz="1600" b="1" dirty="0">
                <a:solidFill>
                  <a:srgbClr val="002060"/>
                </a:solidFill>
                <a:latin typeface="Times New Roman" panose="02020603050405020304" pitchFamily="18" charset="0"/>
                <a:ea typeface="Times New Roman" panose="02020603050405020304" pitchFamily="18" charset="0"/>
              </a:rPr>
              <a:t>безрисковыми и рисковыми</a:t>
            </a:r>
            <a:r>
              <a:rPr lang="ru-RU" sz="1600" dirty="0">
                <a:solidFill>
                  <a:srgbClr val="002060"/>
                </a:solidFill>
                <a:latin typeface="Times New Roman" panose="02020603050405020304" pitchFamily="18" charset="0"/>
                <a:ea typeface="Times New Roman" panose="02020603050405020304" pitchFamily="18" charset="0"/>
              </a:rPr>
              <a:t>. Рисковые ценные бумаги, в свою очередь, делятся на </a:t>
            </a:r>
            <a:r>
              <a:rPr lang="ru-RU" sz="1600" dirty="0" err="1">
                <a:solidFill>
                  <a:srgbClr val="002060"/>
                </a:solidFill>
                <a:latin typeface="Times New Roman" panose="02020603050405020304" pitchFamily="18" charset="0"/>
                <a:ea typeface="Times New Roman" panose="02020603050405020304" pitchFamily="18" charset="0"/>
              </a:rPr>
              <a:t>высокорисковые</a:t>
            </a:r>
            <a:r>
              <a:rPr lang="ru-RU" sz="1600" dirty="0">
                <a:solidFill>
                  <a:srgbClr val="002060"/>
                </a:solidFill>
                <a:latin typeface="Times New Roman" panose="02020603050405020304" pitchFamily="18" charset="0"/>
                <a:ea typeface="Times New Roman" panose="02020603050405020304" pitchFamily="18" charset="0"/>
              </a:rPr>
              <a:t>, </a:t>
            </a:r>
            <a:r>
              <a:rPr lang="ru-RU" sz="1600" dirty="0" err="1">
                <a:solidFill>
                  <a:srgbClr val="002060"/>
                </a:solidFill>
                <a:latin typeface="Times New Roman" panose="02020603050405020304" pitchFamily="18" charset="0"/>
                <a:ea typeface="Times New Roman" panose="02020603050405020304" pitchFamily="18" charset="0"/>
              </a:rPr>
              <a:t>среднерисковые</a:t>
            </a:r>
            <a:r>
              <a:rPr lang="ru-RU" sz="1600" dirty="0">
                <a:solidFill>
                  <a:srgbClr val="002060"/>
                </a:solidFill>
                <a:latin typeface="Times New Roman" panose="02020603050405020304" pitchFamily="18" charset="0"/>
                <a:ea typeface="Times New Roman" panose="02020603050405020304" pitchFamily="18" charset="0"/>
              </a:rPr>
              <a:t> и </a:t>
            </a:r>
            <a:r>
              <a:rPr lang="ru-RU" sz="1600" dirty="0" err="1">
                <a:solidFill>
                  <a:srgbClr val="002060"/>
                </a:solidFill>
                <a:latin typeface="Times New Roman" panose="02020603050405020304" pitchFamily="18" charset="0"/>
                <a:ea typeface="Times New Roman" panose="02020603050405020304" pitchFamily="18" charset="0"/>
              </a:rPr>
              <a:t>малорисковые</a:t>
            </a:r>
            <a:r>
              <a:rPr lang="ru-RU" sz="1600" dirty="0">
                <a:solidFill>
                  <a:srgbClr val="002060"/>
                </a:solidFill>
                <a:latin typeface="Times New Roman" panose="02020603050405020304" pitchFamily="18" charset="0"/>
                <a:ea typeface="Times New Roman" panose="02020603050405020304" pitchFamily="18" charset="0"/>
              </a:rPr>
              <a:t>. Чем выше доходность, тем выше риск, и чем выше гарантированность дохода (надежность) ценной бумаги, тем ниже риск.</a:t>
            </a:r>
            <a:endParaRPr lang="ru-RU" sz="1600" dirty="0">
              <a:solidFill>
                <a:srgbClr val="002060"/>
              </a:solidFill>
            </a:endParaRPr>
          </a:p>
        </p:txBody>
      </p:sp>
      <p:sp>
        <p:nvSpPr>
          <p:cNvPr id="6" name="Прямоугольник: усеченные противолежащие углы 5">
            <a:extLst>
              <a:ext uri="{FF2B5EF4-FFF2-40B4-BE49-F238E27FC236}">
                <a16:creationId xmlns:a16="http://schemas.microsoft.com/office/drawing/2014/main" id="{2BA88B51-999F-4094-8EB1-EE5FB5683D38}"/>
              </a:ext>
            </a:extLst>
          </p:cNvPr>
          <p:cNvSpPr/>
          <p:nvPr/>
        </p:nvSpPr>
        <p:spPr>
          <a:xfrm>
            <a:off x="539575" y="4015948"/>
            <a:ext cx="11112843" cy="749643"/>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ru-RU" sz="1600" b="1" dirty="0">
                <a:solidFill>
                  <a:srgbClr val="002060"/>
                </a:solidFill>
                <a:latin typeface="Times New Roman" panose="02020603050405020304" pitchFamily="18" charset="0"/>
                <a:ea typeface="Times New Roman" panose="02020603050405020304" pitchFamily="18" charset="0"/>
              </a:rPr>
              <a:t>По наличию дохода </a:t>
            </a:r>
            <a:r>
              <a:rPr lang="ru-RU" sz="1600" dirty="0">
                <a:solidFill>
                  <a:srgbClr val="002060"/>
                </a:solidFill>
                <a:latin typeface="Times New Roman" panose="02020603050405020304" pitchFamily="18" charset="0"/>
                <a:ea typeface="Times New Roman" panose="02020603050405020304" pitchFamily="18" charset="0"/>
              </a:rPr>
              <a:t>ценные бумаги подразделяются на доходные (высокодоходные, </a:t>
            </a:r>
            <a:r>
              <a:rPr lang="ru-RU" sz="1600" dirty="0" err="1">
                <a:solidFill>
                  <a:srgbClr val="002060"/>
                </a:solidFill>
                <a:latin typeface="Times New Roman" panose="02020603050405020304" pitchFamily="18" charset="0"/>
                <a:ea typeface="Times New Roman" panose="02020603050405020304" pitchFamily="18" charset="0"/>
              </a:rPr>
              <a:t>среднедоходные</a:t>
            </a:r>
            <a:r>
              <a:rPr lang="ru-RU" sz="1600" dirty="0">
                <a:solidFill>
                  <a:srgbClr val="002060"/>
                </a:solidFill>
                <a:latin typeface="Times New Roman" panose="02020603050405020304" pitchFamily="18" charset="0"/>
                <a:ea typeface="Times New Roman" panose="02020603050405020304" pitchFamily="18" charset="0"/>
              </a:rPr>
              <a:t>, низкодоходные) и бездоходные.</a:t>
            </a:r>
            <a:endParaRPr lang="ru-RU" sz="1600" dirty="0">
              <a:solidFill>
                <a:srgbClr val="002060"/>
              </a:solidFill>
            </a:endParaRPr>
          </a:p>
        </p:txBody>
      </p:sp>
      <p:sp>
        <p:nvSpPr>
          <p:cNvPr id="7" name="Прямоугольник: усеченные противолежащие углы 6">
            <a:extLst>
              <a:ext uri="{FF2B5EF4-FFF2-40B4-BE49-F238E27FC236}">
                <a16:creationId xmlns:a16="http://schemas.microsoft.com/office/drawing/2014/main" id="{F91F48B3-CDD9-4513-8738-145F4D959D6C}"/>
              </a:ext>
            </a:extLst>
          </p:cNvPr>
          <p:cNvSpPr/>
          <p:nvPr/>
        </p:nvSpPr>
        <p:spPr>
          <a:xfrm>
            <a:off x="539575" y="4885041"/>
            <a:ext cx="11112843" cy="1112105"/>
          </a:xfrm>
          <a:prstGeom prst="snip2Diag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ru-RU" sz="1600" b="1" dirty="0">
                <a:solidFill>
                  <a:srgbClr val="002060"/>
                </a:solidFill>
                <a:latin typeface="Times New Roman" panose="02020603050405020304" pitchFamily="18" charset="0"/>
                <a:ea typeface="Times New Roman" panose="02020603050405020304" pitchFamily="18" charset="0"/>
              </a:rPr>
              <a:t>По форме доходов </a:t>
            </a:r>
            <a:r>
              <a:rPr lang="ru-RU" sz="1600" dirty="0">
                <a:solidFill>
                  <a:srgbClr val="002060"/>
                </a:solidFill>
                <a:latin typeface="Times New Roman" panose="02020603050405020304" pitchFamily="18" charset="0"/>
                <a:ea typeface="Times New Roman" panose="02020603050405020304" pitchFamily="18" charset="0"/>
              </a:rPr>
              <a:t>выделяют процентные (купонные) с фиксированной или плавающей ставкой, процентные (бескупонные), дисконтные, индексируемые, выигрышные, премиальные ценные бумаги. Ценные бумаги могут быть с фиксированным и с колеблющимся доходом.</a:t>
            </a:r>
            <a:endParaRPr lang="ru-RU" sz="1600" dirty="0">
              <a:solidFill>
                <a:srgbClr val="002060"/>
              </a:solidFill>
            </a:endParaRPr>
          </a:p>
        </p:txBody>
      </p:sp>
    </p:spTree>
    <p:extLst>
      <p:ext uri="{BB962C8B-B14F-4D97-AF65-F5344CB8AC3E}">
        <p14:creationId xmlns:p14="http://schemas.microsoft.com/office/powerpoint/2010/main" val="3206477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кругленные противолежащие углы 2">
            <a:extLst>
              <a:ext uri="{FF2B5EF4-FFF2-40B4-BE49-F238E27FC236}">
                <a16:creationId xmlns:a16="http://schemas.microsoft.com/office/drawing/2014/main" id="{965A8AD9-2139-44A9-BB84-052E4DBBFF41}"/>
              </a:ext>
            </a:extLst>
          </p:cNvPr>
          <p:cNvSpPr/>
          <p:nvPr/>
        </p:nvSpPr>
        <p:spPr>
          <a:xfrm>
            <a:off x="609600" y="564293"/>
            <a:ext cx="10972800" cy="1239795"/>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rgbClr val="002060"/>
                </a:solidFill>
                <a:latin typeface="Garamond" panose="02020404030301010803" pitchFamily="18" charset="0"/>
              </a:rPr>
              <a:t>	В зависимости от возможности досрочного погашения различают: </a:t>
            </a:r>
            <a:r>
              <a:rPr lang="ru-RU" b="1" dirty="0">
                <a:solidFill>
                  <a:srgbClr val="002060"/>
                </a:solidFill>
                <a:latin typeface="Garamond" panose="02020404030301010803" pitchFamily="18" charset="0"/>
              </a:rPr>
              <a:t>безотзывные </a:t>
            </a:r>
            <a:r>
              <a:rPr lang="ru-RU" dirty="0">
                <a:solidFill>
                  <a:srgbClr val="002060"/>
                </a:solidFill>
                <a:latin typeface="Garamond" panose="02020404030301010803" pitchFamily="18" charset="0"/>
              </a:rPr>
              <a:t>ценные бумаги, которые не могут быть отозваны и погашены эмитентом досрочно; </a:t>
            </a:r>
            <a:r>
              <a:rPr lang="ru-RU" b="1" dirty="0">
                <a:solidFill>
                  <a:srgbClr val="002060"/>
                </a:solidFill>
                <a:latin typeface="Garamond" panose="02020404030301010803" pitchFamily="18" charset="0"/>
              </a:rPr>
              <a:t>отзывные</a:t>
            </a:r>
            <a:r>
              <a:rPr lang="ru-RU" dirty="0">
                <a:solidFill>
                  <a:srgbClr val="002060"/>
                </a:solidFill>
                <a:latin typeface="Garamond" panose="02020404030301010803" pitchFamily="18" charset="0"/>
              </a:rPr>
              <a:t> ценные бумаги, которые могут быть отозваны н погашены эмитентом до наступления срока погашения. Процедура отзыва должна быть предусмотрена в проспекте эмиссии.</a:t>
            </a:r>
          </a:p>
        </p:txBody>
      </p:sp>
      <p:sp>
        <p:nvSpPr>
          <p:cNvPr id="4" name="Прямоугольник: скругленные противолежащие углы 3">
            <a:extLst>
              <a:ext uri="{FF2B5EF4-FFF2-40B4-BE49-F238E27FC236}">
                <a16:creationId xmlns:a16="http://schemas.microsoft.com/office/drawing/2014/main" id="{28EF52F2-7266-460F-B7D0-723F5D680968}"/>
              </a:ext>
            </a:extLst>
          </p:cNvPr>
          <p:cNvSpPr/>
          <p:nvPr/>
        </p:nvSpPr>
        <p:spPr>
          <a:xfrm>
            <a:off x="609600" y="1962666"/>
            <a:ext cx="10972800" cy="910282"/>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rgbClr val="002060"/>
                </a:solidFill>
                <a:latin typeface="Garamond" panose="02020404030301010803" pitchFamily="18" charset="0"/>
              </a:rPr>
              <a:t>	По возможности обмена ценные бумаги бывают </a:t>
            </a:r>
            <a:r>
              <a:rPr lang="ru-RU" b="1" dirty="0">
                <a:solidFill>
                  <a:srgbClr val="002060"/>
                </a:solidFill>
                <a:latin typeface="Garamond" panose="02020404030301010803" pitchFamily="18" charset="0"/>
              </a:rPr>
              <a:t>конвертируемые </a:t>
            </a:r>
            <a:r>
              <a:rPr lang="ru-RU" dirty="0">
                <a:solidFill>
                  <a:srgbClr val="002060"/>
                </a:solidFill>
                <a:latin typeface="Garamond" panose="02020404030301010803" pitchFamily="18" charset="0"/>
              </a:rPr>
              <a:t>и </a:t>
            </a:r>
            <a:r>
              <a:rPr lang="ru-RU" b="1" dirty="0">
                <a:solidFill>
                  <a:srgbClr val="002060"/>
                </a:solidFill>
                <a:latin typeface="Garamond" panose="02020404030301010803" pitchFamily="18" charset="0"/>
              </a:rPr>
              <a:t>неконвертируемые. </a:t>
            </a:r>
            <a:r>
              <a:rPr lang="ru-RU" dirty="0">
                <a:solidFill>
                  <a:srgbClr val="002060"/>
                </a:solidFill>
                <a:latin typeface="Garamond" panose="02020404030301010803" pitchFamily="18" charset="0"/>
              </a:rPr>
              <a:t>Конвертируемые - это ценные бумаги, которые при определенных условиях обмениваются на другие виды бумаг того же эмитента.</a:t>
            </a:r>
          </a:p>
        </p:txBody>
      </p:sp>
      <p:sp>
        <p:nvSpPr>
          <p:cNvPr id="5" name="Прямоугольник: скругленные противолежащие углы 4">
            <a:extLst>
              <a:ext uri="{FF2B5EF4-FFF2-40B4-BE49-F238E27FC236}">
                <a16:creationId xmlns:a16="http://schemas.microsoft.com/office/drawing/2014/main" id="{794DCBB9-844E-4EA6-8D60-5AA771D63F59}"/>
              </a:ext>
            </a:extLst>
          </p:cNvPr>
          <p:cNvSpPr/>
          <p:nvPr/>
        </p:nvSpPr>
        <p:spPr>
          <a:xfrm>
            <a:off x="609600" y="3031527"/>
            <a:ext cx="10972800" cy="1493107"/>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rgbClr val="002060"/>
                </a:solidFill>
                <a:latin typeface="Garamond" panose="02020404030301010803" pitchFamily="18" charset="0"/>
              </a:rPr>
              <a:t>	По типу использования ценные бумаги бывают инвестиционные (капитальные) и </a:t>
            </a:r>
            <a:r>
              <a:rPr lang="ru-RU" dirty="0" err="1">
                <a:solidFill>
                  <a:srgbClr val="002060"/>
                </a:solidFill>
                <a:latin typeface="Garamond" panose="02020404030301010803" pitchFamily="18" charset="0"/>
              </a:rPr>
              <a:t>неинвестиционные</a:t>
            </a:r>
            <a:r>
              <a:rPr lang="ru-RU" dirty="0">
                <a:solidFill>
                  <a:srgbClr val="002060"/>
                </a:solidFill>
                <a:latin typeface="Garamond" panose="02020404030301010803" pitchFamily="18" charset="0"/>
              </a:rPr>
              <a:t>.</a:t>
            </a:r>
          </a:p>
          <a:p>
            <a:pPr algn="just"/>
            <a:r>
              <a:rPr lang="ru-RU" b="1" dirty="0">
                <a:solidFill>
                  <a:srgbClr val="002060"/>
                </a:solidFill>
                <a:latin typeface="Garamond" panose="02020404030301010803" pitchFamily="18" charset="0"/>
              </a:rPr>
              <a:t>Инвестиционные</a:t>
            </a:r>
            <a:r>
              <a:rPr lang="ru-RU" dirty="0">
                <a:solidFill>
                  <a:srgbClr val="002060"/>
                </a:solidFill>
                <a:latin typeface="Garamond" panose="02020404030301010803" pitchFamily="18" charset="0"/>
              </a:rPr>
              <a:t> - ценные бумаги, являющиеся объектом вложения капитала (акции, облигации, фьючерсные контракты и др.).</a:t>
            </a:r>
          </a:p>
          <a:p>
            <a:pPr algn="just"/>
            <a:r>
              <a:rPr lang="ru-RU" b="1" dirty="0" err="1">
                <a:solidFill>
                  <a:srgbClr val="002060"/>
                </a:solidFill>
                <a:latin typeface="Garamond" panose="02020404030301010803" pitchFamily="18" charset="0"/>
              </a:rPr>
              <a:t>Неинвестиционные</a:t>
            </a:r>
            <a:r>
              <a:rPr lang="ru-RU" dirty="0">
                <a:solidFill>
                  <a:srgbClr val="002060"/>
                </a:solidFill>
                <a:latin typeface="Garamond" panose="02020404030301010803" pitchFamily="18" charset="0"/>
              </a:rPr>
              <a:t> - ценные бумаги, которые обслуживают денежные расчеты на товарных и других рынках (векселя, чеки, коносаменты).</a:t>
            </a:r>
          </a:p>
        </p:txBody>
      </p:sp>
      <p:sp>
        <p:nvSpPr>
          <p:cNvPr id="6" name="Прямоугольник: скругленные противолежащие углы 5">
            <a:extLst>
              <a:ext uri="{FF2B5EF4-FFF2-40B4-BE49-F238E27FC236}">
                <a16:creationId xmlns:a16="http://schemas.microsoft.com/office/drawing/2014/main" id="{0317B021-7B47-4BA6-AECF-AF0B8AA47E84}"/>
              </a:ext>
            </a:extLst>
          </p:cNvPr>
          <p:cNvSpPr/>
          <p:nvPr/>
        </p:nvSpPr>
        <p:spPr>
          <a:xfrm>
            <a:off x="609600" y="4646142"/>
            <a:ext cx="10972800" cy="1493107"/>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rgbClr val="002060"/>
                </a:solidFill>
                <a:latin typeface="Garamond" panose="02020404030301010803" pitchFamily="18" charset="0"/>
              </a:rPr>
              <a:t>	По экономической сущности ценные бумаги подразделяются на акции, облигации, векселя, чеки, депозитные и сберегательные сертификаты, коносаменты, опционы, варранты, жилищные сертификаты, инвестиционные паи и др.</a:t>
            </a:r>
          </a:p>
        </p:txBody>
      </p:sp>
    </p:spTree>
    <p:extLst>
      <p:ext uri="{BB962C8B-B14F-4D97-AF65-F5344CB8AC3E}">
        <p14:creationId xmlns:p14="http://schemas.microsoft.com/office/powerpoint/2010/main" val="2330947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BE67B04D-C911-46D9-94A2-BF58985B2EE6}"/>
              </a:ext>
            </a:extLst>
          </p:cNvPr>
          <p:cNvSpPr/>
          <p:nvPr/>
        </p:nvSpPr>
        <p:spPr>
          <a:xfrm>
            <a:off x="634314" y="573325"/>
            <a:ext cx="6450228" cy="5039200"/>
          </a:xfrm>
          <a:prstGeom prst="rect">
            <a:avLst/>
          </a:prstGeom>
        </p:spPr>
        <p:txBody>
          <a:bodyPr wrap="square">
            <a:spAutoFit/>
          </a:bodyPr>
          <a:lstStyle/>
          <a:p>
            <a:pPr indent="450215" algn="just">
              <a:lnSpc>
                <a:spcPct val="150000"/>
              </a:lnSpc>
              <a:spcAft>
                <a:spcPts val="0"/>
              </a:spcAft>
            </a:pPr>
            <a:r>
              <a:rPr lang="ru-RU" b="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В зависимости от выраженных на бумаге прав</a:t>
            </a:r>
            <a:r>
              <a:rPr lang="ru-RU"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 ценные бумаги делят на:</a:t>
            </a:r>
            <a:endParaRPr lang="ru-RU"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ru-RU" b="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бумаги, закрепляющие право участия в каком-либо акционерном обществе</a:t>
            </a:r>
            <a:r>
              <a:rPr lang="ru-RU"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 (акции, сертификаты акций);</a:t>
            </a:r>
            <a:endParaRPr lang="ru-RU"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ru-RU" b="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денежные бумаги</a:t>
            </a:r>
            <a:r>
              <a:rPr lang="ru-RU"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 (облигации, векселя, чеки, сертификаты банков);</a:t>
            </a:r>
            <a:endParaRPr lang="ru-RU"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ru-RU" b="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товарные бумаги</a:t>
            </a:r>
            <a:r>
              <a:rPr lang="ru-RU"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 закрепляющие вещественные права: </a:t>
            </a:r>
            <a:endParaRPr lang="ru-RU" dirty="0">
              <a:latin typeface="Garamond" panose="02020404030301010803" pitchFamily="18" charset="0"/>
              <a:ea typeface="Calibri" panose="020F0502020204030204" pitchFamily="34" charset="0"/>
              <a:cs typeface="Times New Roman" panose="02020603050405020304" pitchFamily="18" charset="0"/>
            </a:endParaRPr>
          </a:p>
          <a:p>
            <a:pPr marL="450215" algn="just">
              <a:lnSpc>
                <a:spcPct val="150000"/>
              </a:lnSpc>
              <a:spcAft>
                <a:spcPts val="0"/>
              </a:spcAft>
            </a:pPr>
            <a:r>
              <a:rPr lang="ru-RU"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1) право собственности (свидетельства собственности, имущественный лист, купчая); </a:t>
            </a:r>
            <a:endParaRPr lang="ru-RU" dirty="0">
              <a:latin typeface="Garamond" panose="02020404030301010803" pitchFamily="18" charset="0"/>
              <a:ea typeface="Calibri" panose="020F0502020204030204" pitchFamily="34" charset="0"/>
              <a:cs typeface="Times New Roman" panose="02020603050405020304" pitchFamily="18" charset="0"/>
            </a:endParaRPr>
          </a:p>
          <a:p>
            <a:pPr marL="450215" algn="just">
              <a:lnSpc>
                <a:spcPct val="150000"/>
              </a:lnSpc>
              <a:spcAft>
                <a:spcPts val="0"/>
              </a:spcAft>
            </a:pPr>
            <a:r>
              <a:rPr lang="ru-RU"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2) право залога на товары (закладная, залоговое свидетельство);</a:t>
            </a:r>
            <a:endParaRPr lang="ru-RU" dirty="0">
              <a:latin typeface="Garamond" panose="02020404030301010803" pitchFamily="18" charset="0"/>
              <a:ea typeface="Calibri" panose="020F0502020204030204" pitchFamily="34" charset="0"/>
              <a:cs typeface="Times New Roman" panose="02020603050405020304" pitchFamily="18" charset="0"/>
            </a:endParaRPr>
          </a:p>
          <a:p>
            <a:pPr marL="450215" algn="just">
              <a:lnSpc>
                <a:spcPct val="150000"/>
              </a:lnSpc>
              <a:spcAft>
                <a:spcPts val="0"/>
              </a:spcAft>
            </a:pPr>
            <a:r>
              <a:rPr lang="ru-RU"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3) то и другое одновременно (варрант, коносамент).</a:t>
            </a:r>
            <a:endParaRPr lang="ru-RU" dirty="0">
              <a:latin typeface="Garamond" panose="02020404030301010803" pitchFamily="18" charset="0"/>
              <a:ea typeface="Calibri" panose="020F0502020204030204" pitchFamily="34" charset="0"/>
              <a:cs typeface="Times New Roman" panose="02020603050405020304" pitchFamily="18" charset="0"/>
            </a:endParaRPr>
          </a:p>
        </p:txBody>
      </p:sp>
      <p:pic>
        <p:nvPicPr>
          <p:cNvPr id="8196" name="Picture 4" descr="Все об ипотечных ценных бумагах: ФЗ №39, виды">
            <a:extLst>
              <a:ext uri="{FF2B5EF4-FFF2-40B4-BE49-F238E27FC236}">
                <a16:creationId xmlns:a16="http://schemas.microsoft.com/office/drawing/2014/main" id="{12DD896D-DCE9-411D-9B6A-0567B3114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320" y="678334"/>
            <a:ext cx="4409122" cy="233053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8198" name="Picture 6" descr="Nasdaq To Restrict Chinese Listings With New Strict IPO Requirements: Report">
            <a:extLst>
              <a:ext uri="{FF2B5EF4-FFF2-40B4-BE49-F238E27FC236}">
                <a16:creationId xmlns:a16="http://schemas.microsoft.com/office/drawing/2014/main" id="{40614730-3505-41B9-BD2F-F5D2A148B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320" y="3295135"/>
            <a:ext cx="4409122" cy="244663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27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76D0084-9F0C-4AC3-843C-A8B9CBB91952}"/>
              </a:ext>
            </a:extLst>
          </p:cNvPr>
          <p:cNvSpPr>
            <a:spLocks noGrp="1"/>
          </p:cNvSpPr>
          <p:nvPr>
            <p:ph type="dt" sz="half" idx="10"/>
          </p:nvPr>
        </p:nvSpPr>
        <p:spPr/>
        <p:txBody>
          <a:bodyPr/>
          <a:lstStyle/>
          <a:p>
            <a:pPr rtl="0"/>
            <a:fld id="{4060D38F-E364-4ED4-9BF4-D7F00FFBE76A}" type="datetime1">
              <a:rPr lang="ru-RU" smtClean="0"/>
              <a:t>11.10.2020</a:t>
            </a:fld>
            <a:endParaRPr lang="en-US"/>
          </a:p>
        </p:txBody>
      </p:sp>
      <p:sp>
        <p:nvSpPr>
          <p:cNvPr id="3" name="Прямоугольник 2">
            <a:extLst>
              <a:ext uri="{FF2B5EF4-FFF2-40B4-BE49-F238E27FC236}">
                <a16:creationId xmlns:a16="http://schemas.microsoft.com/office/drawing/2014/main" id="{B5DB0653-E76B-4A67-801A-6D7871401202}"/>
              </a:ext>
            </a:extLst>
          </p:cNvPr>
          <p:cNvSpPr/>
          <p:nvPr/>
        </p:nvSpPr>
        <p:spPr>
          <a:xfrm>
            <a:off x="1923535" y="457200"/>
            <a:ext cx="9584724" cy="646331"/>
          </a:xfrm>
          <a:prstGeom prst="rect">
            <a:avLst/>
          </a:prstGeom>
        </p:spPr>
        <p:txBody>
          <a:bodyPr wrap="square">
            <a:spAutoFit/>
          </a:bodyPr>
          <a:lstStyle/>
          <a:p>
            <a:pPr algn="ctr"/>
            <a:r>
              <a:rPr lang="ru-RU" b="1" dirty="0">
                <a:latin typeface="Garamond" panose="02020404030301010803" pitchFamily="18" charset="0"/>
              </a:rPr>
              <a:t>Фондовый рынок </a:t>
            </a:r>
            <a:r>
              <a:rPr lang="ru-RU" dirty="0">
                <a:latin typeface="Garamond" panose="02020404030301010803" pitchFamily="18" charset="0"/>
              </a:rPr>
              <a:t>– это совокупность экономических отношений по поводу выпуска и обращения ценных бумаг между его участниками.</a:t>
            </a:r>
          </a:p>
        </p:txBody>
      </p:sp>
      <p:pic>
        <p:nvPicPr>
          <p:cNvPr id="2050" name="Picture 2" descr="Фондовый рынок ценных бумаг">
            <a:extLst>
              <a:ext uri="{FF2B5EF4-FFF2-40B4-BE49-F238E27FC236}">
                <a16:creationId xmlns:a16="http://schemas.microsoft.com/office/drawing/2014/main" id="{59679D7A-EB44-4F03-8613-8AF1FB9EF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77" y="1243913"/>
            <a:ext cx="4572000" cy="3429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Прямоугольник: скругленные углы 3">
            <a:extLst>
              <a:ext uri="{FF2B5EF4-FFF2-40B4-BE49-F238E27FC236}">
                <a16:creationId xmlns:a16="http://schemas.microsoft.com/office/drawing/2014/main" id="{80E5AADC-C995-42B8-9F8D-7A17C23ADDEE}"/>
              </a:ext>
            </a:extLst>
          </p:cNvPr>
          <p:cNvSpPr/>
          <p:nvPr/>
        </p:nvSpPr>
        <p:spPr>
          <a:xfrm>
            <a:off x="5255741" y="1243913"/>
            <a:ext cx="6462582" cy="13180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latin typeface="Garamond" panose="02020404030301010803" pitchFamily="18" charset="0"/>
              </a:rPr>
              <a:t>С функциональной точки зрения </a:t>
            </a:r>
            <a:r>
              <a:rPr lang="ru-RU" dirty="0">
                <a:latin typeface="Garamond" panose="02020404030301010803" pitchFamily="18" charset="0"/>
              </a:rPr>
              <a:t>фондовый рынок (рынок ценных бумаг) – это система экономических отношений, складывающихся в процессе выпуска и обращения ценных бумаг, а также связанного с ними движения денежных средств.</a:t>
            </a:r>
          </a:p>
        </p:txBody>
      </p:sp>
      <p:sp>
        <p:nvSpPr>
          <p:cNvPr id="6" name="Прямоугольник: скругленные углы 5">
            <a:extLst>
              <a:ext uri="{FF2B5EF4-FFF2-40B4-BE49-F238E27FC236}">
                <a16:creationId xmlns:a16="http://schemas.microsoft.com/office/drawing/2014/main" id="{41C06783-2CCA-4120-998F-4BB221F0A967}"/>
              </a:ext>
            </a:extLst>
          </p:cNvPr>
          <p:cNvSpPr/>
          <p:nvPr/>
        </p:nvSpPr>
        <p:spPr>
          <a:xfrm>
            <a:off x="5255741" y="2702350"/>
            <a:ext cx="6462582" cy="187425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latin typeface="Garamond" panose="02020404030301010803" pitchFamily="18" charset="0"/>
              </a:rPr>
              <a:t>С институциональных позиций </a:t>
            </a:r>
            <a:r>
              <a:rPr lang="ru-RU" dirty="0">
                <a:latin typeface="Garamond" panose="02020404030301010803" pitchFamily="18" charset="0"/>
              </a:rPr>
              <a:t>рынок ценных бумаг является рынком, на котором осуществляется перераспределение денежных ресурсов между их поставщиками (инвесторами) и потребителями (эмитентами) на основе обращения ценных бумаг в качестве товара с участием профессиональных посредников и организаций инфраструктуры.</a:t>
            </a:r>
          </a:p>
        </p:txBody>
      </p:sp>
      <p:sp>
        <p:nvSpPr>
          <p:cNvPr id="5" name="Прямоугольник: скругленные углы 4">
            <a:extLst>
              <a:ext uri="{FF2B5EF4-FFF2-40B4-BE49-F238E27FC236}">
                <a16:creationId xmlns:a16="http://schemas.microsoft.com/office/drawing/2014/main" id="{A094903B-E23C-40DB-BB52-697DFC7C2CB1}"/>
              </a:ext>
            </a:extLst>
          </p:cNvPr>
          <p:cNvSpPr/>
          <p:nvPr/>
        </p:nvSpPr>
        <p:spPr>
          <a:xfrm>
            <a:off x="473677" y="4843848"/>
            <a:ext cx="11244646" cy="8402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dirty="0">
                <a:latin typeface="Garamond" panose="02020404030301010803" pitchFamily="18" charset="0"/>
              </a:rPr>
              <a:t>	Основное значение фондового рынка заключается в том, что он дает возможность аккумуляции временно свободных денежных средств и позволяет их направлять на развитие различных перспективных отраслей экономики.</a:t>
            </a:r>
          </a:p>
        </p:txBody>
      </p:sp>
      <p:sp>
        <p:nvSpPr>
          <p:cNvPr id="8" name="Прямоугольник: скругленные углы 7">
            <a:extLst>
              <a:ext uri="{FF2B5EF4-FFF2-40B4-BE49-F238E27FC236}">
                <a16:creationId xmlns:a16="http://schemas.microsoft.com/office/drawing/2014/main" id="{A792232D-CFB8-4EB1-88B4-7A1346835F24}"/>
              </a:ext>
            </a:extLst>
          </p:cNvPr>
          <p:cNvSpPr/>
          <p:nvPr/>
        </p:nvSpPr>
        <p:spPr>
          <a:xfrm>
            <a:off x="473677" y="5855042"/>
            <a:ext cx="11244646" cy="53991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dirty="0">
                <a:latin typeface="Garamond" panose="02020404030301010803" pitchFamily="18" charset="0"/>
              </a:rPr>
              <a:t>	Главная задача фондового рынка – передвижение капитала в сферы с лучшим соотношением риска и доходности.</a:t>
            </a:r>
          </a:p>
        </p:txBody>
      </p:sp>
    </p:spTree>
    <p:extLst>
      <p:ext uri="{BB962C8B-B14F-4D97-AF65-F5344CB8AC3E}">
        <p14:creationId xmlns:p14="http://schemas.microsoft.com/office/powerpoint/2010/main" val="1453773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3038477A-DFE8-4FD7-998C-1D2C6109CC3B}"/>
              </a:ext>
            </a:extLst>
          </p:cNvPr>
          <p:cNvSpPr>
            <a:spLocks noGrp="1"/>
          </p:cNvSpPr>
          <p:nvPr>
            <p:ph type="dt" sz="half" idx="10"/>
          </p:nvPr>
        </p:nvSpPr>
        <p:spPr/>
        <p:txBody>
          <a:bodyPr/>
          <a:lstStyle/>
          <a:p>
            <a:pPr rtl="0"/>
            <a:fld id="{EBEA1583-5CEF-4E36-A7FC-D34B7E954D76}" type="datetime1">
              <a:rPr lang="ru-RU" smtClean="0"/>
              <a:t>11.10.2020</a:t>
            </a:fld>
            <a:endParaRPr lang="en-US" dirty="0"/>
          </a:p>
        </p:txBody>
      </p:sp>
      <p:sp>
        <p:nvSpPr>
          <p:cNvPr id="6" name="Прямоугольник 5">
            <a:extLst>
              <a:ext uri="{FF2B5EF4-FFF2-40B4-BE49-F238E27FC236}">
                <a16:creationId xmlns:a16="http://schemas.microsoft.com/office/drawing/2014/main" id="{3387FF87-40EA-4072-B7ED-49D438DD6BD3}"/>
              </a:ext>
            </a:extLst>
          </p:cNvPr>
          <p:cNvSpPr/>
          <p:nvPr/>
        </p:nvSpPr>
        <p:spPr>
          <a:xfrm>
            <a:off x="8484972" y="930876"/>
            <a:ext cx="3339267" cy="1754326"/>
          </a:xfrm>
          <a:prstGeom prst="rect">
            <a:avLst/>
          </a:prstGeom>
        </p:spPr>
        <p:txBody>
          <a:bodyPr wrap="square">
            <a:spAutoFit/>
          </a:bodyPr>
          <a:lstStyle/>
          <a:p>
            <a:pPr algn="ctr">
              <a:spcAft>
                <a:spcPts val="0"/>
              </a:spcAft>
            </a:pPr>
            <a:r>
              <a:rPr lang="ru-RU" dirty="0">
                <a:latin typeface="Garamond" panose="02020404030301010803" pitchFamily="18" charset="0"/>
                <a:ea typeface="Times New Roman" panose="02020603050405020304" pitchFamily="18" charset="0"/>
                <a:cs typeface="Times New Roman" panose="02020603050405020304" pitchFamily="18" charset="0"/>
              </a:rPr>
              <a:t>Основная </a:t>
            </a:r>
            <a:r>
              <a:rPr lang="ru-RU" b="1" dirty="0">
                <a:latin typeface="Garamond" panose="02020404030301010803" pitchFamily="18" charset="0"/>
                <a:ea typeface="Times New Roman" panose="02020603050405020304" pitchFamily="18" charset="0"/>
                <a:cs typeface="Times New Roman" panose="02020603050405020304" pitchFamily="18" charset="0"/>
              </a:rPr>
              <a:t>функция и миссия </a:t>
            </a:r>
            <a:r>
              <a:rPr lang="ru-RU" dirty="0">
                <a:latin typeface="Garamond" panose="02020404030301010803" pitchFamily="18" charset="0"/>
                <a:ea typeface="Times New Roman" panose="02020603050405020304" pitchFamily="18" charset="0"/>
                <a:cs typeface="Times New Roman" panose="02020603050405020304" pitchFamily="18" charset="0"/>
              </a:rPr>
              <a:t>фондового рынка является перераспределение свободных денежных ресурсов на инвестирование различных секторов экономики. </a:t>
            </a:r>
            <a:endParaRPr lang="ru-RU" dirty="0">
              <a:latin typeface="Garamond" panose="02020404030301010803" pitchFamily="18" charset="0"/>
              <a:ea typeface="Calibri" panose="020F0502020204030204" pitchFamily="34" charset="0"/>
              <a:cs typeface="Times New Roman" panose="02020603050405020304" pitchFamily="18" charset="0"/>
            </a:endParaRPr>
          </a:p>
        </p:txBody>
      </p:sp>
      <p:grpSp>
        <p:nvGrpSpPr>
          <p:cNvPr id="7" name="Группа 6">
            <a:extLst>
              <a:ext uri="{FF2B5EF4-FFF2-40B4-BE49-F238E27FC236}">
                <a16:creationId xmlns:a16="http://schemas.microsoft.com/office/drawing/2014/main" id="{E1783153-0F18-40BF-AC30-1E164AE8DF73}"/>
              </a:ext>
            </a:extLst>
          </p:cNvPr>
          <p:cNvGrpSpPr>
            <a:grpSpLocks/>
          </p:cNvGrpSpPr>
          <p:nvPr/>
        </p:nvGrpSpPr>
        <p:grpSpPr bwMode="auto">
          <a:xfrm>
            <a:off x="554432" y="718810"/>
            <a:ext cx="7508606" cy="5731548"/>
            <a:chOff x="1710" y="2820"/>
            <a:chExt cx="9465" cy="10273"/>
          </a:xfrm>
        </p:grpSpPr>
        <p:sp>
          <p:nvSpPr>
            <p:cNvPr id="8" name="AutoShape 7">
              <a:extLst>
                <a:ext uri="{FF2B5EF4-FFF2-40B4-BE49-F238E27FC236}">
                  <a16:creationId xmlns:a16="http://schemas.microsoft.com/office/drawing/2014/main" id="{9A058379-83EE-43FA-B256-B9ECE8FEAD91}"/>
                </a:ext>
              </a:extLst>
            </p:cNvPr>
            <p:cNvSpPr>
              <a:spLocks noChangeArrowheads="1"/>
            </p:cNvSpPr>
            <p:nvPr/>
          </p:nvSpPr>
          <p:spPr bwMode="auto">
            <a:xfrm>
              <a:off x="3270" y="2820"/>
              <a:ext cx="5940" cy="660"/>
            </a:xfrm>
            <a:prstGeom prst="roundRect">
              <a:avLst>
                <a:gd name="adj" fmla="val 16667"/>
              </a:avLst>
            </a:prstGeom>
            <a:gradFill rotWithShape="0">
              <a:gsLst>
                <a:gs pos="0">
                  <a:srgbClr val="FFFFFF"/>
                </a:gs>
                <a:gs pos="100000">
                  <a:srgbClr val="B6DDE8"/>
                </a:gs>
              </a:gsLst>
              <a:lin ang="5400000" scaled="1"/>
            </a:gradFill>
            <a:ln w="12700">
              <a:solidFill>
                <a:srgbClr val="002060"/>
              </a:solidFill>
              <a:round/>
              <a:headEnd/>
              <a:tailEnd/>
            </a:ln>
            <a:effectLst>
              <a:outerShdw dist="28398" dir="3806097" algn="ctr" rotWithShape="0">
                <a:srgbClr val="205867">
                  <a:alpha val="50000"/>
                </a:srgbClr>
              </a:outerShdw>
            </a:effectLst>
          </p:spPr>
          <p:txBody>
            <a:bodyPr rot="0" vert="horz" wrap="square" lIns="91440" tIns="45720" rIns="91440" bIns="45720" anchor="t" anchorCtr="0" upright="1">
              <a:noAutofit/>
            </a:bodyPr>
            <a:lstStyle/>
            <a:p>
              <a:pPr algn="ctr">
                <a:lnSpc>
                  <a:spcPct val="107000"/>
                </a:lnSpc>
                <a:spcAft>
                  <a:spcPts val="800"/>
                </a:spcAft>
              </a:pPr>
              <a:r>
                <a:rPr lang="ru-RU" sz="1400" b="1">
                  <a:effectLst/>
                  <a:latin typeface="Bookman Old Style" panose="02050604050505020204" pitchFamily="18" charset="0"/>
                  <a:ea typeface="Calibri" panose="020F0502020204030204" pitchFamily="34" charset="0"/>
                  <a:cs typeface="Times New Roman" panose="02020603050405020304" pitchFamily="18" charset="0"/>
                </a:rPr>
                <a:t>ФУНКЦИИ ФОНДОВОГО РЫНКА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AutoShape 8">
              <a:extLst>
                <a:ext uri="{FF2B5EF4-FFF2-40B4-BE49-F238E27FC236}">
                  <a16:creationId xmlns:a16="http://schemas.microsoft.com/office/drawing/2014/main" id="{F65095A2-5019-4C9C-B1A5-016D8B28EA45}"/>
                </a:ext>
              </a:extLst>
            </p:cNvPr>
            <p:cNvSpPr>
              <a:spLocks noChangeArrowheads="1"/>
            </p:cNvSpPr>
            <p:nvPr/>
          </p:nvSpPr>
          <p:spPr bwMode="auto">
            <a:xfrm>
              <a:off x="1710" y="5316"/>
              <a:ext cx="2325" cy="2940"/>
            </a:xfrm>
            <a:prstGeom prst="roundRect">
              <a:avLst>
                <a:gd name="adj" fmla="val 16667"/>
              </a:avLst>
            </a:prstGeom>
            <a:solidFill>
              <a:srgbClr val="F5F9FD"/>
            </a:solidFill>
            <a:ln w="12700">
              <a:solidFill>
                <a:srgbClr val="002060"/>
              </a:solidFill>
              <a:round/>
              <a:headEnd/>
              <a:tailEnd/>
            </a:ln>
          </p:spPr>
          <p:txBody>
            <a:bodyPr rot="0" vert="horz" wrap="square" lIns="91440" tIns="45720" rIns="91440" bIns="45720" anchor="t" anchorCtr="0" upright="1">
              <a:noAutofit/>
            </a:bodyPr>
            <a:lstStyle/>
            <a:p>
              <a:pPr algn="ctr">
                <a:lnSpc>
                  <a:spcPct val="107000"/>
                </a:lnSpc>
                <a:spcAft>
                  <a:spcPts val="800"/>
                </a:spcAft>
              </a:pPr>
              <a:r>
                <a:rPr lang="ru-RU" sz="900" b="1" dirty="0">
                  <a:effectLst/>
                  <a:latin typeface="Bookman Old Style" panose="02050604050505020204" pitchFamily="18" charset="0"/>
                  <a:ea typeface="Calibri" panose="020F0502020204030204" pitchFamily="34" charset="0"/>
                  <a:cs typeface="Times New Roman" panose="02020603050405020304" pitchFamily="18" charset="0"/>
                </a:rPr>
                <a:t>СПЕКУЛЯТИВНАЯ</a:t>
              </a:r>
              <a:r>
                <a:rPr lang="ru-RU" sz="1000" dirty="0">
                  <a:effectLst/>
                  <a:latin typeface="Bookman Old Style" panose="02050604050505020204" pitchFamily="18" charset="0"/>
                  <a:ea typeface="Calibri" panose="020F0502020204030204" pitchFamily="34" charset="0"/>
                  <a:cs typeface="Times New Roman" panose="02020603050405020304" pitchFamily="18" charset="0"/>
                </a:rPr>
                <a:t> -инвестиции на рынке ценных бумаг осуществляются в первую очередь с целью приумножения капитала (получения прибыли)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AutoShape 9">
              <a:extLst>
                <a:ext uri="{FF2B5EF4-FFF2-40B4-BE49-F238E27FC236}">
                  <a16:creationId xmlns:a16="http://schemas.microsoft.com/office/drawing/2014/main" id="{FF7483CD-1DBC-4B78-B844-8A720E54CF18}"/>
                </a:ext>
              </a:extLst>
            </p:cNvPr>
            <p:cNvSpPr>
              <a:spLocks noChangeArrowheads="1"/>
            </p:cNvSpPr>
            <p:nvPr/>
          </p:nvSpPr>
          <p:spPr bwMode="auto">
            <a:xfrm>
              <a:off x="4110" y="5346"/>
              <a:ext cx="2070" cy="2910"/>
            </a:xfrm>
            <a:prstGeom prst="roundRect">
              <a:avLst>
                <a:gd name="adj" fmla="val 16667"/>
              </a:avLst>
            </a:prstGeom>
            <a:solidFill>
              <a:srgbClr val="F5F9FD"/>
            </a:solidFill>
            <a:ln w="12700">
              <a:solidFill>
                <a:srgbClr val="002060"/>
              </a:solidFill>
              <a:round/>
              <a:headEnd/>
              <a:tailEnd/>
            </a:ln>
          </p:spPr>
          <p:txBody>
            <a:bodyPr rot="0" vert="horz" wrap="square" lIns="91440" tIns="45720" rIns="91440" bIns="45720" anchor="t" anchorCtr="0" upright="1">
              <a:noAutofit/>
            </a:bodyPr>
            <a:lstStyle/>
            <a:p>
              <a:pPr algn="ctr">
                <a:lnSpc>
                  <a:spcPct val="107000"/>
                </a:lnSpc>
                <a:spcAft>
                  <a:spcPts val="800"/>
                </a:spcAft>
              </a:pPr>
              <a:r>
                <a:rPr lang="ru-RU" sz="1000" b="1" dirty="0">
                  <a:effectLst/>
                  <a:latin typeface="Bookman Old Style" panose="02050604050505020204" pitchFamily="18" charset="0"/>
                  <a:ea typeface="Calibri" panose="020F0502020204030204" pitchFamily="34" charset="0"/>
                  <a:cs typeface="Times New Roman" panose="02020603050405020304" pitchFamily="18" charset="0"/>
                </a:rPr>
                <a:t>ОЦЕНОЧНАЯ</a:t>
              </a:r>
              <a:r>
                <a:rPr lang="ru-RU" sz="1000" dirty="0">
                  <a:effectLst/>
                  <a:latin typeface="Bookman Old Style" panose="02050604050505020204" pitchFamily="18" charset="0"/>
                  <a:ea typeface="Calibri" panose="020F0502020204030204" pitchFamily="34" charset="0"/>
                  <a:cs typeface="Times New Roman" panose="02020603050405020304" pitchFamily="18" charset="0"/>
                </a:rPr>
                <a:t>   - торгуемый на рынке товар (в нашем случае ценная бумага) получает собственную рыночную стоимость</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AutoShape 10">
              <a:extLst>
                <a:ext uri="{FF2B5EF4-FFF2-40B4-BE49-F238E27FC236}">
                  <a16:creationId xmlns:a16="http://schemas.microsoft.com/office/drawing/2014/main" id="{107214C9-D32D-4876-A436-A2877D48F046}"/>
                </a:ext>
              </a:extLst>
            </p:cNvPr>
            <p:cNvSpPr>
              <a:spLocks noChangeArrowheads="1"/>
            </p:cNvSpPr>
            <p:nvPr/>
          </p:nvSpPr>
          <p:spPr bwMode="auto">
            <a:xfrm>
              <a:off x="6345" y="5361"/>
              <a:ext cx="2415" cy="2940"/>
            </a:xfrm>
            <a:prstGeom prst="roundRect">
              <a:avLst>
                <a:gd name="adj" fmla="val 16667"/>
              </a:avLst>
            </a:prstGeom>
            <a:solidFill>
              <a:srgbClr val="F5F9FD"/>
            </a:solidFill>
            <a:ln w="12700">
              <a:solidFill>
                <a:srgbClr val="002060"/>
              </a:solidFill>
              <a:round/>
              <a:headEnd/>
              <a:tailEnd/>
            </a:ln>
          </p:spPr>
          <p:txBody>
            <a:bodyPr rot="0" vert="horz" wrap="square" lIns="91440" tIns="45720" rIns="91440" bIns="45720" anchor="t" anchorCtr="0" upright="1">
              <a:noAutofit/>
            </a:bodyPr>
            <a:lstStyle/>
            <a:p>
              <a:pPr algn="ctr">
                <a:lnSpc>
                  <a:spcPct val="107000"/>
                </a:lnSpc>
                <a:spcAft>
                  <a:spcPts val="800"/>
                </a:spcAft>
              </a:pPr>
              <a:r>
                <a:rPr lang="ru-RU" sz="950" b="1" dirty="0">
                  <a:effectLst/>
                  <a:latin typeface="Bookman Old Style" panose="02050604050505020204" pitchFamily="18" charset="0"/>
                  <a:ea typeface="Calibri" panose="020F0502020204030204" pitchFamily="34" charset="0"/>
                  <a:cs typeface="Times New Roman" panose="02020603050405020304" pitchFamily="18" charset="0"/>
                </a:rPr>
                <a:t>РЕГУЛИРУЮЩАЯ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000" dirty="0">
                  <a:effectLst/>
                  <a:latin typeface="Bookman Old Style" panose="02050604050505020204" pitchFamily="18" charset="0"/>
                  <a:ea typeface="Calibri" panose="020F0502020204030204" pitchFamily="34" charset="0"/>
                  <a:cs typeface="Times New Roman" panose="02020603050405020304" pitchFamily="18" charset="0"/>
                </a:rPr>
                <a:t>- рынок функционирует по определенным обычаям и правилам, основанным на добровольной или обязательной основе</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AutoShape 11">
              <a:extLst>
                <a:ext uri="{FF2B5EF4-FFF2-40B4-BE49-F238E27FC236}">
                  <a16:creationId xmlns:a16="http://schemas.microsoft.com/office/drawing/2014/main" id="{B72A5C5B-EDC5-489E-8845-82AEA4F3967D}"/>
                </a:ext>
              </a:extLst>
            </p:cNvPr>
            <p:cNvSpPr>
              <a:spLocks noChangeArrowheads="1"/>
            </p:cNvSpPr>
            <p:nvPr/>
          </p:nvSpPr>
          <p:spPr bwMode="auto">
            <a:xfrm>
              <a:off x="8835" y="5361"/>
              <a:ext cx="2340" cy="2925"/>
            </a:xfrm>
            <a:prstGeom prst="roundRect">
              <a:avLst>
                <a:gd name="adj" fmla="val 16667"/>
              </a:avLst>
            </a:prstGeom>
            <a:solidFill>
              <a:srgbClr val="F5F9FD"/>
            </a:solidFill>
            <a:ln w="12700">
              <a:solidFill>
                <a:srgbClr val="002060"/>
              </a:solidFill>
              <a:round/>
              <a:headEnd/>
              <a:tailEnd/>
            </a:ln>
          </p:spPr>
          <p:txBody>
            <a:bodyPr rot="0" vert="horz" wrap="square" lIns="91440" tIns="45720" rIns="91440" bIns="45720" anchor="t" anchorCtr="0" upright="1">
              <a:noAutofit/>
            </a:bodyPr>
            <a:lstStyle/>
            <a:p>
              <a:pPr algn="ctr">
                <a:lnSpc>
                  <a:spcPct val="90000"/>
                </a:lnSpc>
                <a:spcAft>
                  <a:spcPts val="800"/>
                </a:spcAft>
              </a:pPr>
              <a:r>
                <a:rPr lang="ru-RU" sz="1000" b="1" dirty="0">
                  <a:effectLst/>
                  <a:latin typeface="Bookman Old Style" panose="02050604050505020204" pitchFamily="18" charset="0"/>
                  <a:ea typeface="Calibri" panose="020F0502020204030204" pitchFamily="34" charset="0"/>
                  <a:cs typeface="Times New Roman" panose="02020603050405020304" pitchFamily="18" charset="0"/>
                </a:rPr>
                <a:t>ИНФОРМАЦИОННАЯ          </a:t>
              </a:r>
              <a:r>
                <a:rPr lang="ru-RU" sz="1000" dirty="0">
                  <a:effectLst/>
                  <a:latin typeface="Bookman Old Style" panose="02050604050505020204" pitchFamily="18" charset="0"/>
                  <a:ea typeface="Calibri" panose="020F0502020204030204" pitchFamily="34" charset="0"/>
                  <a:cs typeface="Times New Roman" panose="02020603050405020304" pitchFamily="18" charset="0"/>
                </a:rPr>
                <a:t> - содействие выявлению и доведению информационных  материалов о различных событиях до всех заинтересованных участников рынка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AutoShape 12">
              <a:extLst>
                <a:ext uri="{FF2B5EF4-FFF2-40B4-BE49-F238E27FC236}">
                  <a16:creationId xmlns:a16="http://schemas.microsoft.com/office/drawing/2014/main" id="{F3EA4297-D7CE-48E2-A664-12E818846647}"/>
                </a:ext>
              </a:extLst>
            </p:cNvPr>
            <p:cNvCxnSpPr>
              <a:cxnSpLocks noChangeShapeType="1"/>
            </p:cNvCxnSpPr>
            <p:nvPr/>
          </p:nvCxnSpPr>
          <p:spPr bwMode="auto">
            <a:xfrm flipH="1">
              <a:off x="2880" y="4500"/>
              <a:ext cx="3345" cy="765"/>
            </a:xfrm>
            <a:prstGeom prst="straightConnector1">
              <a:avLst/>
            </a:prstGeom>
            <a:noFill/>
            <a:ln w="12700">
              <a:solidFill>
                <a:srgbClr val="002060"/>
              </a:solidFill>
              <a:round/>
              <a:headEnd/>
              <a:tailEnd type="triangle" w="med" len="med"/>
            </a:ln>
            <a:extLst>
              <a:ext uri="{909E8E84-426E-40DD-AFC4-6F175D3DCCD1}">
                <a14:hiddenFill xmlns:a14="http://schemas.microsoft.com/office/drawing/2010/main">
                  <a:noFill/>
                </a14:hiddenFill>
              </a:ext>
            </a:extLst>
          </p:spPr>
        </p:cxnSp>
        <p:cxnSp>
          <p:nvCxnSpPr>
            <p:cNvPr id="14" name="AutoShape 13">
              <a:extLst>
                <a:ext uri="{FF2B5EF4-FFF2-40B4-BE49-F238E27FC236}">
                  <a16:creationId xmlns:a16="http://schemas.microsoft.com/office/drawing/2014/main" id="{90D75F71-A8DE-48D8-8782-D1B6EF4EC965}"/>
                </a:ext>
              </a:extLst>
            </p:cNvPr>
            <p:cNvCxnSpPr>
              <a:cxnSpLocks noChangeShapeType="1"/>
            </p:cNvCxnSpPr>
            <p:nvPr/>
          </p:nvCxnSpPr>
          <p:spPr bwMode="auto">
            <a:xfrm flipH="1">
              <a:off x="5130" y="4500"/>
              <a:ext cx="1065" cy="846"/>
            </a:xfrm>
            <a:prstGeom prst="straightConnector1">
              <a:avLst/>
            </a:prstGeom>
            <a:noFill/>
            <a:ln w="12700">
              <a:solidFill>
                <a:srgbClr val="002060"/>
              </a:solidFill>
              <a:round/>
              <a:headEnd/>
              <a:tailEnd type="triangle" w="med" len="med"/>
            </a:ln>
            <a:extLst>
              <a:ext uri="{909E8E84-426E-40DD-AFC4-6F175D3DCCD1}">
                <a14:hiddenFill xmlns:a14="http://schemas.microsoft.com/office/drawing/2010/main">
                  <a:noFill/>
                </a14:hiddenFill>
              </a:ext>
            </a:extLst>
          </p:spPr>
        </p:cxnSp>
        <p:cxnSp>
          <p:nvCxnSpPr>
            <p:cNvPr id="15" name="AutoShape 14">
              <a:extLst>
                <a:ext uri="{FF2B5EF4-FFF2-40B4-BE49-F238E27FC236}">
                  <a16:creationId xmlns:a16="http://schemas.microsoft.com/office/drawing/2014/main" id="{660D3FDC-74F2-4795-9A13-CD0A2EA4AB07}"/>
                </a:ext>
              </a:extLst>
            </p:cNvPr>
            <p:cNvCxnSpPr>
              <a:cxnSpLocks noChangeShapeType="1"/>
            </p:cNvCxnSpPr>
            <p:nvPr/>
          </p:nvCxnSpPr>
          <p:spPr bwMode="auto">
            <a:xfrm>
              <a:off x="6180" y="4500"/>
              <a:ext cx="1335" cy="816"/>
            </a:xfrm>
            <a:prstGeom prst="straightConnector1">
              <a:avLst/>
            </a:prstGeom>
            <a:noFill/>
            <a:ln w="12700">
              <a:solidFill>
                <a:srgbClr val="002060"/>
              </a:solidFill>
              <a:round/>
              <a:headEnd/>
              <a:tailEnd type="triangle" w="med" len="med"/>
            </a:ln>
            <a:extLst>
              <a:ext uri="{909E8E84-426E-40DD-AFC4-6F175D3DCCD1}">
                <a14:hiddenFill xmlns:a14="http://schemas.microsoft.com/office/drawing/2010/main">
                  <a:noFill/>
                </a14:hiddenFill>
              </a:ext>
            </a:extLst>
          </p:spPr>
        </p:cxnSp>
        <p:cxnSp>
          <p:nvCxnSpPr>
            <p:cNvPr id="16" name="AutoShape 15">
              <a:extLst>
                <a:ext uri="{FF2B5EF4-FFF2-40B4-BE49-F238E27FC236}">
                  <a16:creationId xmlns:a16="http://schemas.microsoft.com/office/drawing/2014/main" id="{502001D8-418D-412D-8BDF-B99215ADC75F}"/>
                </a:ext>
              </a:extLst>
            </p:cNvPr>
            <p:cNvCxnSpPr>
              <a:cxnSpLocks noChangeShapeType="1"/>
            </p:cNvCxnSpPr>
            <p:nvPr/>
          </p:nvCxnSpPr>
          <p:spPr bwMode="auto">
            <a:xfrm>
              <a:off x="6195" y="4500"/>
              <a:ext cx="3840" cy="816"/>
            </a:xfrm>
            <a:prstGeom prst="straightConnector1">
              <a:avLst/>
            </a:prstGeom>
            <a:noFill/>
            <a:ln w="12700">
              <a:solidFill>
                <a:srgbClr val="002060"/>
              </a:solidFill>
              <a:round/>
              <a:headEnd/>
              <a:tailEnd type="triangle" w="med" len="med"/>
            </a:ln>
            <a:extLst>
              <a:ext uri="{909E8E84-426E-40DD-AFC4-6F175D3DCCD1}">
                <a14:hiddenFill xmlns:a14="http://schemas.microsoft.com/office/drawing/2010/main">
                  <a:noFill/>
                </a14:hiddenFill>
              </a:ext>
            </a:extLst>
          </p:spPr>
        </p:cxnSp>
        <p:sp>
          <p:nvSpPr>
            <p:cNvPr id="17" name="AutoShape 16">
              <a:extLst>
                <a:ext uri="{FF2B5EF4-FFF2-40B4-BE49-F238E27FC236}">
                  <a16:creationId xmlns:a16="http://schemas.microsoft.com/office/drawing/2014/main" id="{DE8071B8-B7BD-4147-AEF7-F90554E4A8BE}"/>
                </a:ext>
              </a:extLst>
            </p:cNvPr>
            <p:cNvSpPr>
              <a:spLocks noChangeArrowheads="1"/>
            </p:cNvSpPr>
            <p:nvPr/>
          </p:nvSpPr>
          <p:spPr bwMode="auto">
            <a:xfrm>
              <a:off x="2025" y="9900"/>
              <a:ext cx="8700" cy="3193"/>
            </a:xfrm>
            <a:prstGeom prst="roundRect">
              <a:avLst>
                <a:gd name="adj" fmla="val 16667"/>
              </a:avLst>
            </a:prstGeom>
            <a:solidFill>
              <a:srgbClr val="F5F9FD"/>
            </a:solidFill>
            <a:ln w="12700">
              <a:solidFill>
                <a:srgbClr val="002060"/>
              </a:solidFill>
              <a:round/>
              <a:headEnd/>
              <a:tailEnd/>
            </a:ln>
          </p:spPr>
          <p:txBody>
            <a:bodyPr rot="0" vert="horz" wrap="square" lIns="91440" tIns="45720" rIns="91440" bIns="45720" anchor="t" anchorCtr="0" upright="1">
              <a:noAutofit/>
            </a:bodyPr>
            <a:lstStyle/>
            <a:p>
              <a:pPr marL="342900" lvl="0" indent="-342900" algn="just">
                <a:lnSpc>
                  <a:spcPct val="107000"/>
                </a:lnSpc>
                <a:spcAft>
                  <a:spcPts val="0"/>
                </a:spcAft>
                <a:buFont typeface="Wingdings" panose="05000000000000000000" pitchFamily="2" charset="2"/>
                <a:buChar char=""/>
              </a:pPr>
              <a:r>
                <a:rPr lang="ru-RU" sz="1100" b="1" dirty="0">
                  <a:effectLst/>
                  <a:latin typeface="Bookman Old Style" panose="02050604050505020204" pitchFamily="18" charset="0"/>
                  <a:ea typeface="Calibri" panose="020F0502020204030204" pitchFamily="34" charset="0"/>
                  <a:cs typeface="Times New Roman" panose="02020603050405020304" pitchFamily="18" charset="0"/>
                </a:rPr>
                <a:t>ПЕРЕРАСПРЕДЕЛИТЕЛЬНАЯ. </a:t>
              </a:r>
              <a:r>
                <a:rPr lang="ru-RU" sz="1100" dirty="0">
                  <a:effectLst/>
                  <a:latin typeface="Bookman Old Style" panose="02050604050505020204" pitchFamily="18" charset="0"/>
                  <a:ea typeface="Calibri" panose="020F0502020204030204" pitchFamily="34" charset="0"/>
                  <a:cs typeface="Times New Roman" panose="02020603050405020304" pitchFamily="18" charset="0"/>
                </a:rPr>
                <a:t>Фондовый рынок осуществляет перераспределение свободных денежных ресурсов из их простых форм в различные формы капитала с целью равномерного распределения капитала в отраслевой структуре экономики в зависимости от потребностей в нем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ru-RU" sz="1100" b="1" dirty="0">
                  <a:effectLst/>
                  <a:latin typeface="Bookman Old Style" panose="02050604050505020204" pitchFamily="18" charset="0"/>
                  <a:ea typeface="Calibri" panose="020F0502020204030204" pitchFamily="34" charset="0"/>
                  <a:cs typeface="Times New Roman" panose="02020603050405020304" pitchFamily="18" charset="0"/>
                </a:rPr>
                <a:t>ДИВЕРСИФИКАЦИОННАЯ.</a:t>
              </a:r>
              <a:r>
                <a:rPr lang="ru-RU" sz="1100" dirty="0">
                  <a:effectLst/>
                  <a:latin typeface="Bookman Old Style" panose="02050604050505020204" pitchFamily="18" charset="0"/>
                  <a:ea typeface="Calibri" panose="020F0502020204030204" pitchFamily="34" charset="0"/>
                  <a:cs typeface="Times New Roman" panose="02020603050405020304" pitchFamily="18" charset="0"/>
                </a:rPr>
                <a:t> Инвестирование свободных средств в ценные бумаги позволяет не только диверсифицировать риск, но и в основном защитить их от обесценения (инфляции)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ru-RU" sz="1100" b="1" dirty="0">
                  <a:effectLst/>
                  <a:latin typeface="Bookman Old Style" panose="02050604050505020204" pitchFamily="18" charset="0"/>
                  <a:ea typeface="Calibri" panose="020F0502020204030204" pitchFamily="34" charset="0"/>
                  <a:cs typeface="Times New Roman" panose="02020603050405020304" pitchFamily="18" charset="0"/>
                </a:rPr>
                <a:t>СТИМУЛИРУЮЩАЯ.</a:t>
              </a:r>
              <a:r>
                <a:rPr lang="ru-RU" sz="1100" dirty="0">
                  <a:effectLst/>
                  <a:latin typeface="Bookman Old Style" panose="02050604050505020204" pitchFamily="18" charset="0"/>
                  <a:ea typeface="Calibri" panose="020F0502020204030204" pitchFamily="34" charset="0"/>
                  <a:cs typeface="Times New Roman" panose="02020603050405020304" pitchFamily="18" charset="0"/>
                </a:rPr>
                <a:t> Эффективное перераспределение свободных средств стимулирует экономический рост и диверсификацию экономики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AutoShape 17">
              <a:extLst>
                <a:ext uri="{FF2B5EF4-FFF2-40B4-BE49-F238E27FC236}">
                  <a16:creationId xmlns:a16="http://schemas.microsoft.com/office/drawing/2014/main" id="{D86BB27E-0ABE-4BFA-9BC6-EDE27C99B735}"/>
                </a:ext>
              </a:extLst>
            </p:cNvPr>
            <p:cNvCxnSpPr>
              <a:cxnSpLocks noChangeShapeType="1"/>
            </p:cNvCxnSpPr>
            <p:nvPr/>
          </p:nvCxnSpPr>
          <p:spPr bwMode="auto">
            <a:xfrm>
              <a:off x="6240" y="3480"/>
              <a:ext cx="60" cy="6405"/>
            </a:xfrm>
            <a:prstGeom prst="straightConnector1">
              <a:avLst/>
            </a:prstGeom>
            <a:noFill/>
            <a:ln w="12700">
              <a:solidFill>
                <a:srgbClr val="002060"/>
              </a:solidFill>
              <a:round/>
              <a:headEnd/>
              <a:tailEnd type="triangle" w="med" len="med"/>
            </a:ln>
            <a:extLst>
              <a:ext uri="{909E8E84-426E-40DD-AFC4-6F175D3DCCD1}">
                <a14:hiddenFill xmlns:a14="http://schemas.microsoft.com/office/drawing/2010/main">
                  <a:noFill/>
                </a14:hiddenFill>
              </a:ext>
            </a:extLst>
          </p:spPr>
        </p:cxnSp>
        <p:sp>
          <p:nvSpPr>
            <p:cNvPr id="19" name="AutoShape 18">
              <a:extLst>
                <a:ext uri="{FF2B5EF4-FFF2-40B4-BE49-F238E27FC236}">
                  <a16:creationId xmlns:a16="http://schemas.microsoft.com/office/drawing/2014/main" id="{C21A890C-594D-4A0C-B010-4BF978D679C2}"/>
                </a:ext>
              </a:extLst>
            </p:cNvPr>
            <p:cNvSpPr>
              <a:spLocks noChangeArrowheads="1"/>
            </p:cNvSpPr>
            <p:nvPr/>
          </p:nvSpPr>
          <p:spPr bwMode="auto">
            <a:xfrm>
              <a:off x="4275" y="3825"/>
              <a:ext cx="3960" cy="660"/>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002060"/>
              </a:solidFill>
              <a:round/>
              <a:headEnd/>
              <a:tailEnd/>
            </a:ln>
            <a:effectLst>
              <a:outerShdw dist="28398" dir="3806097" algn="ctr" rotWithShape="0">
                <a:srgbClr val="205867">
                  <a:alpha val="50000"/>
                </a:srgbClr>
              </a:outerShdw>
            </a:effectLst>
          </p:spPr>
          <p:txBody>
            <a:bodyPr rot="0" vert="horz" wrap="square" lIns="91440" tIns="45720" rIns="91440" bIns="45720" anchor="t" anchorCtr="0" upright="1">
              <a:noAutofit/>
            </a:bodyPr>
            <a:lstStyle/>
            <a:p>
              <a:pPr algn="ctr">
                <a:lnSpc>
                  <a:spcPct val="107000"/>
                </a:lnSpc>
                <a:spcAft>
                  <a:spcPts val="800"/>
                </a:spcAft>
              </a:pPr>
              <a:r>
                <a:rPr lang="ru-RU" sz="1100" b="1">
                  <a:effectLst/>
                  <a:latin typeface="Bookman Old Style" panose="02050604050505020204" pitchFamily="18" charset="0"/>
                  <a:ea typeface="Calibri" panose="020F0502020204030204" pitchFamily="34" charset="0"/>
                  <a:cs typeface="Times New Roman" panose="02020603050405020304" pitchFamily="18" charset="0"/>
                </a:rPr>
                <a:t>ОБЩЕРЫНОЧНЫЕ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AutoShape 19">
              <a:extLst>
                <a:ext uri="{FF2B5EF4-FFF2-40B4-BE49-F238E27FC236}">
                  <a16:creationId xmlns:a16="http://schemas.microsoft.com/office/drawing/2014/main" id="{9A6CBECB-2D4D-4D38-A9CD-B02DC9995D84}"/>
                </a:ext>
              </a:extLst>
            </p:cNvPr>
            <p:cNvSpPr>
              <a:spLocks noChangeArrowheads="1"/>
            </p:cNvSpPr>
            <p:nvPr/>
          </p:nvSpPr>
          <p:spPr bwMode="auto">
            <a:xfrm>
              <a:off x="4290" y="8625"/>
              <a:ext cx="3960" cy="660"/>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rot="0" vert="horz" wrap="square" lIns="91440" tIns="45720" rIns="91440" bIns="45720" anchor="t" anchorCtr="0" upright="1">
              <a:noAutofit/>
            </a:bodyPr>
            <a:lstStyle/>
            <a:p>
              <a:pPr algn="ctr">
                <a:lnSpc>
                  <a:spcPct val="107000"/>
                </a:lnSpc>
                <a:spcAft>
                  <a:spcPts val="800"/>
                </a:spcAft>
              </a:pPr>
              <a:r>
                <a:rPr lang="ru-RU" sz="1100" b="1">
                  <a:effectLst/>
                  <a:latin typeface="Bookman Old Style" panose="02050604050505020204" pitchFamily="18" charset="0"/>
                  <a:ea typeface="Calibri" panose="020F0502020204030204" pitchFamily="34" charset="0"/>
                  <a:cs typeface="Times New Roman" panose="02020603050405020304" pitchFamily="18" charset="0"/>
                </a:rPr>
                <a:t>СПЕЦИФИЧЕСКИЕ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1" name="Прямоугольник 20">
            <a:extLst>
              <a:ext uri="{FF2B5EF4-FFF2-40B4-BE49-F238E27FC236}">
                <a16:creationId xmlns:a16="http://schemas.microsoft.com/office/drawing/2014/main" id="{ACC0E893-BF9F-4083-8521-3CDDFDE57A7F}"/>
              </a:ext>
            </a:extLst>
          </p:cNvPr>
          <p:cNvSpPr/>
          <p:nvPr/>
        </p:nvSpPr>
        <p:spPr>
          <a:xfrm>
            <a:off x="183690" y="77163"/>
            <a:ext cx="7905004" cy="523220"/>
          </a:xfrm>
          <a:prstGeom prst="rect">
            <a:avLst/>
          </a:prstGeom>
        </p:spPr>
        <p:txBody>
          <a:bodyPr wrap="square">
            <a:spAutoFit/>
          </a:bodyPr>
          <a:lstStyle/>
          <a:p>
            <a:pPr algn="just"/>
            <a:r>
              <a:rPr lang="ru-RU" sz="1400" dirty="0">
                <a:latin typeface="Garamond" panose="02020404030301010803" pitchFamily="18" charset="0"/>
              </a:rPr>
              <a:t>Функции фондового рынка делятся на </a:t>
            </a:r>
            <a:r>
              <a:rPr lang="ru-RU" sz="1400" dirty="0" err="1">
                <a:latin typeface="Garamond" panose="02020404030301010803" pitchFamily="18" charset="0"/>
              </a:rPr>
              <a:t>общерыночные</a:t>
            </a:r>
            <a:r>
              <a:rPr lang="ru-RU" sz="1400" dirty="0">
                <a:latin typeface="Garamond" panose="02020404030301010803" pitchFamily="18" charset="0"/>
              </a:rPr>
              <a:t>, характерные для любого рынка, а также специфические функции фондового рынка как составной части финансового рынка (рис. 1).</a:t>
            </a:r>
          </a:p>
        </p:txBody>
      </p:sp>
      <p:sp>
        <p:nvSpPr>
          <p:cNvPr id="22" name="Прямоугольник 21">
            <a:extLst>
              <a:ext uri="{FF2B5EF4-FFF2-40B4-BE49-F238E27FC236}">
                <a16:creationId xmlns:a16="http://schemas.microsoft.com/office/drawing/2014/main" id="{D8FA5542-39EC-47DB-8457-D0AC6BBF041C}"/>
              </a:ext>
            </a:extLst>
          </p:cNvPr>
          <p:cNvSpPr/>
          <p:nvPr/>
        </p:nvSpPr>
        <p:spPr>
          <a:xfrm>
            <a:off x="8828189" y="3751305"/>
            <a:ext cx="3020814" cy="1754326"/>
          </a:xfrm>
          <a:prstGeom prst="rect">
            <a:avLst/>
          </a:prstGeom>
        </p:spPr>
        <p:txBody>
          <a:bodyPr wrap="square">
            <a:spAutoFit/>
          </a:bodyPr>
          <a:lstStyle/>
          <a:p>
            <a:pPr algn="ctr"/>
            <a:r>
              <a:rPr lang="ru-RU" dirty="0">
                <a:latin typeface="Garamond" panose="02020404030301010803" pitchFamily="18" charset="0"/>
              </a:rPr>
              <a:t>Фондовый рынок представляет собой сложную организационно-правовую систему с определенной технологией проведения операций. </a:t>
            </a:r>
          </a:p>
        </p:txBody>
      </p:sp>
      <p:sp>
        <p:nvSpPr>
          <p:cNvPr id="23" name="Прямоугольник 22">
            <a:extLst>
              <a:ext uri="{FF2B5EF4-FFF2-40B4-BE49-F238E27FC236}">
                <a16:creationId xmlns:a16="http://schemas.microsoft.com/office/drawing/2014/main" id="{0CBB3B88-01FC-484A-BF47-8065F69B781D}"/>
              </a:ext>
            </a:extLst>
          </p:cNvPr>
          <p:cNvSpPr/>
          <p:nvPr/>
        </p:nvSpPr>
        <p:spPr>
          <a:xfrm>
            <a:off x="2725019" y="6398064"/>
            <a:ext cx="2893741" cy="343299"/>
          </a:xfrm>
          <a:prstGeom prst="rect">
            <a:avLst/>
          </a:prstGeom>
        </p:spPr>
        <p:txBody>
          <a:bodyPr wrap="none">
            <a:spAutoFit/>
          </a:bodyPr>
          <a:lstStyle/>
          <a:p>
            <a:pPr algn="ctr">
              <a:lnSpc>
                <a:spcPct val="150000"/>
              </a:lnSpc>
              <a:spcAft>
                <a:spcPts val="0"/>
              </a:spcAft>
            </a:pPr>
            <a:r>
              <a:rPr lang="ru-RU" sz="1200" dirty="0">
                <a:solidFill>
                  <a:srgbClr val="000000"/>
                </a:solidFill>
                <a:latin typeface="Garamond" panose="02020404030301010803" pitchFamily="18" charset="0"/>
                <a:ea typeface="Calibri" panose="020F0502020204030204" pitchFamily="34" charset="0"/>
                <a:cs typeface="Times New Roman" panose="02020603050405020304" pitchFamily="18" charset="0"/>
              </a:rPr>
              <a:t>Рисунок 1</a:t>
            </a:r>
            <a:r>
              <a:rPr lang="ru-RU" sz="1200" b="1" dirty="0">
                <a:solidFill>
                  <a:srgbClr val="000000"/>
                </a:solidFill>
                <a:latin typeface="Garamond" panose="02020404030301010803" pitchFamily="18" charset="0"/>
                <a:ea typeface="Calibri" panose="020F0502020204030204" pitchFamily="34" charset="0"/>
                <a:cs typeface="Times New Roman" panose="02020603050405020304" pitchFamily="18" charset="0"/>
              </a:rPr>
              <a:t> </a:t>
            </a:r>
            <a:r>
              <a:rPr lang="ru-RU" sz="1200" dirty="0">
                <a:solidFill>
                  <a:srgbClr val="000000"/>
                </a:solidFill>
                <a:latin typeface="Garamond" panose="02020404030301010803" pitchFamily="18" charset="0"/>
                <a:ea typeface="Calibri" panose="020F0502020204030204" pitchFamily="34" charset="0"/>
                <a:cs typeface="Times New Roman" panose="02020603050405020304" pitchFamily="18" charset="0"/>
              </a:rPr>
              <a:t>–</a:t>
            </a:r>
            <a:r>
              <a:rPr lang="ru-RU" sz="1200" b="1" dirty="0">
                <a:solidFill>
                  <a:srgbClr val="000000"/>
                </a:solidFill>
                <a:latin typeface="Garamond" panose="02020404030301010803" pitchFamily="18" charset="0"/>
                <a:ea typeface="Calibri" panose="020F0502020204030204" pitchFamily="34" charset="0"/>
                <a:cs typeface="Times New Roman" panose="02020603050405020304" pitchFamily="18" charset="0"/>
              </a:rPr>
              <a:t> Функции фондового рынка</a:t>
            </a:r>
            <a:endParaRPr lang="ru-RU" sz="1200" dirty="0">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2678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523CBA4-6526-4531-954F-BFBBB03EEFB9}"/>
              </a:ext>
            </a:extLst>
          </p:cNvPr>
          <p:cNvSpPr/>
          <p:nvPr/>
        </p:nvSpPr>
        <p:spPr>
          <a:xfrm>
            <a:off x="576648" y="364276"/>
            <a:ext cx="10849233" cy="369332"/>
          </a:xfrm>
          <a:prstGeom prst="rect">
            <a:avLst/>
          </a:prstGeom>
        </p:spPr>
        <p:txBody>
          <a:bodyPr wrap="square">
            <a:spAutoFit/>
          </a:bodyPr>
          <a:lstStyle/>
          <a:p>
            <a:r>
              <a:rPr lang="ru-RU" dirty="0">
                <a:latin typeface="Garamond" panose="02020404030301010803" pitchFamily="18" charset="0"/>
              </a:rPr>
              <a:t>Схематично структуру фондового рынка можно представить в виде следующих элементов (рис. 2).</a:t>
            </a:r>
          </a:p>
        </p:txBody>
      </p:sp>
      <p:pic>
        <p:nvPicPr>
          <p:cNvPr id="5" name="Рисунок 4">
            <a:extLst>
              <a:ext uri="{FF2B5EF4-FFF2-40B4-BE49-F238E27FC236}">
                <a16:creationId xmlns:a16="http://schemas.microsoft.com/office/drawing/2014/main" id="{1F47440E-B11C-4017-9C48-9EBF25209725}"/>
              </a:ext>
            </a:extLst>
          </p:cNvPr>
          <p:cNvPicPr/>
          <p:nvPr/>
        </p:nvPicPr>
        <p:blipFill>
          <a:blip r:embed="rId2">
            <a:extLst>
              <a:ext uri="{28A0092B-C50C-407E-A947-70E740481C1C}">
                <a14:useLocalDpi xmlns:a14="http://schemas.microsoft.com/office/drawing/2010/main" val="0"/>
              </a:ext>
            </a:extLst>
          </a:blip>
          <a:srcRect l="32211" t="27409" r="18404" b="17290"/>
          <a:stretch>
            <a:fillRect/>
          </a:stretch>
        </p:blipFill>
        <p:spPr bwMode="auto">
          <a:xfrm>
            <a:off x="576648" y="817471"/>
            <a:ext cx="6963729" cy="4528886"/>
          </a:xfrm>
          <a:prstGeom prst="rect">
            <a:avLst/>
          </a:prstGeom>
          <a:noFill/>
          <a:ln>
            <a:noFill/>
          </a:ln>
        </p:spPr>
      </p:pic>
      <p:sp>
        <p:nvSpPr>
          <p:cNvPr id="6" name="Прямоугольник 5">
            <a:extLst>
              <a:ext uri="{FF2B5EF4-FFF2-40B4-BE49-F238E27FC236}">
                <a16:creationId xmlns:a16="http://schemas.microsoft.com/office/drawing/2014/main" id="{1FEBB07D-4E99-44DE-B5C0-34655D931E4D}"/>
              </a:ext>
            </a:extLst>
          </p:cNvPr>
          <p:cNvSpPr/>
          <p:nvPr/>
        </p:nvSpPr>
        <p:spPr>
          <a:xfrm>
            <a:off x="411891" y="5449991"/>
            <a:ext cx="6096000" cy="283796"/>
          </a:xfrm>
          <a:prstGeom prst="rect">
            <a:avLst/>
          </a:prstGeom>
        </p:spPr>
        <p:txBody>
          <a:bodyPr>
            <a:spAutoFit/>
          </a:bodyPr>
          <a:lstStyle/>
          <a:p>
            <a:pPr algn="ctr">
              <a:lnSpc>
                <a:spcPct val="107000"/>
              </a:lnSpc>
              <a:spcAft>
                <a:spcPts val="0"/>
              </a:spcAft>
            </a:pPr>
            <a:r>
              <a:rPr lang="ru-RU" sz="1200" dirty="0">
                <a:solidFill>
                  <a:srgbClr val="000000"/>
                </a:solidFill>
                <a:latin typeface="Garamond" panose="02020404030301010803" pitchFamily="18" charset="0"/>
                <a:ea typeface="Calibri" panose="020F0502020204030204" pitchFamily="34" charset="0"/>
                <a:cs typeface="Times New Roman" panose="02020603050405020304" pitchFamily="18" charset="0"/>
              </a:rPr>
              <a:t>Рисунок 2</a:t>
            </a:r>
            <a:r>
              <a:rPr lang="ru-RU" sz="1200" b="1" dirty="0">
                <a:solidFill>
                  <a:srgbClr val="000000"/>
                </a:solidFill>
                <a:latin typeface="Garamond" panose="02020404030301010803" pitchFamily="18" charset="0"/>
                <a:ea typeface="Calibri" panose="020F0502020204030204" pitchFamily="34" charset="0"/>
                <a:cs typeface="Times New Roman" panose="02020603050405020304" pitchFamily="18" charset="0"/>
              </a:rPr>
              <a:t> – Структура фондового рынка</a:t>
            </a:r>
            <a:r>
              <a:rPr lang="ru-RU" sz="1200" dirty="0">
                <a:latin typeface="Garamond" panose="02020404030301010803" pitchFamily="18" charset="0"/>
                <a:ea typeface="Times New Roman" panose="02020603050405020304" pitchFamily="18" charset="0"/>
                <a:cs typeface="Times New Roman" panose="02020603050405020304" pitchFamily="18" charset="0"/>
              </a:rPr>
              <a:t> </a:t>
            </a:r>
            <a:endParaRPr lang="ru-RU" sz="1200" dirty="0">
              <a:latin typeface="Garamond" panose="02020404030301010803" pitchFamily="18" charset="0"/>
              <a:ea typeface="Calibri" panose="020F0502020204030204" pitchFamily="34"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2FBC29D6-7E5F-46CC-A9E9-5AC213C85576}"/>
              </a:ext>
            </a:extLst>
          </p:cNvPr>
          <p:cNvSpPr/>
          <p:nvPr/>
        </p:nvSpPr>
        <p:spPr>
          <a:xfrm>
            <a:off x="7611763" y="733608"/>
            <a:ext cx="4094205" cy="2505347"/>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indent="450215" algn="just">
              <a:spcAft>
                <a:spcPts val="0"/>
              </a:spcAft>
            </a:pPr>
            <a:r>
              <a:rPr lang="ru-RU" sz="1600" b="1" dirty="0">
                <a:latin typeface="Garamond" panose="02020404030301010803" pitchFamily="18" charset="0"/>
                <a:ea typeface="Times New Roman" panose="02020603050405020304" pitchFamily="18" charset="0"/>
                <a:cs typeface="Times New Roman" panose="02020603050405020304" pitchFamily="18" charset="0"/>
              </a:rPr>
              <a:t>Предметом торговли</a:t>
            </a:r>
            <a:r>
              <a:rPr lang="ru-RU" sz="1600" dirty="0">
                <a:latin typeface="Garamond" panose="02020404030301010803" pitchFamily="18" charset="0"/>
                <a:ea typeface="Times New Roman" panose="02020603050405020304" pitchFamily="18" charset="0"/>
                <a:cs typeface="Times New Roman" panose="02020603050405020304" pitchFamily="18" charset="0"/>
              </a:rPr>
              <a:t> на фондовом рынке являются различные виды ценных бумаг. </a:t>
            </a:r>
          </a:p>
          <a:p>
            <a:pPr indent="450215" algn="just">
              <a:spcAft>
                <a:spcPts val="0"/>
              </a:spcAft>
            </a:pPr>
            <a:r>
              <a:rPr lang="ru-RU" sz="1600" dirty="0">
                <a:latin typeface="Garamond" panose="02020404030301010803" pitchFamily="18" charset="0"/>
                <a:ea typeface="Times New Roman" panose="02020603050405020304" pitchFamily="18" charset="0"/>
                <a:cs typeface="Times New Roman" panose="02020603050405020304" pitchFamily="18" charset="0"/>
              </a:rPr>
              <a:t>К ценным бумагам относятся: акция, облигация, вексель, чек и другие документы, которые законами о ценных бумагах или в установленном ими порядке отнесены к числу ценных бумаг.</a:t>
            </a:r>
          </a:p>
          <a:p>
            <a:pPr indent="450215" algn="just">
              <a:spcAft>
                <a:spcPts val="0"/>
              </a:spcAft>
            </a:pPr>
            <a:r>
              <a:rPr lang="ru-RU" sz="1600" dirty="0">
                <a:latin typeface="Garamond" panose="02020404030301010803" pitchFamily="18" charset="0"/>
                <a:ea typeface="Times New Roman" panose="02020603050405020304" pitchFamily="18" charset="0"/>
                <a:cs typeface="Times New Roman" panose="02020603050405020304" pitchFamily="18" charset="0"/>
              </a:rPr>
              <a:t>Производные финансовые инструменты называют </a:t>
            </a:r>
            <a:r>
              <a:rPr lang="ru-RU" sz="1600" i="1" dirty="0">
                <a:latin typeface="Garamond" panose="02020404030301010803" pitchFamily="18" charset="0"/>
                <a:ea typeface="Times New Roman" panose="02020603050405020304" pitchFamily="18" charset="0"/>
                <a:cs typeface="Times New Roman" panose="02020603050405020304" pitchFamily="18" charset="0"/>
              </a:rPr>
              <a:t>деривативами</a:t>
            </a:r>
            <a:r>
              <a:rPr lang="ru-RU" sz="1600" dirty="0">
                <a:latin typeface="Garamond" panose="02020404030301010803" pitchFamily="18" charset="0"/>
                <a:ea typeface="Times New Roman" panose="02020603050405020304" pitchFamily="18" charset="0"/>
                <a:cs typeface="Times New Roman" panose="02020603050405020304" pitchFamily="18" charset="0"/>
              </a:rPr>
              <a:t>. </a:t>
            </a:r>
            <a:endParaRPr lang="ru-RU" sz="1600" dirty="0">
              <a:latin typeface="Garamond" panose="02020404030301010803" pitchFamily="18" charset="0"/>
              <a:ea typeface="Calibri" panose="020F0502020204030204" pitchFamily="34"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5C5B903C-4802-474C-AF47-9AE53E041DCF}"/>
              </a:ext>
            </a:extLst>
          </p:cNvPr>
          <p:cNvSpPr/>
          <p:nvPr/>
        </p:nvSpPr>
        <p:spPr>
          <a:xfrm>
            <a:off x="7611763" y="3333087"/>
            <a:ext cx="4094205" cy="25053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Garamond" panose="02020404030301010803" pitchFamily="18" charset="0"/>
                <a:ea typeface="Times New Roman" panose="02020603050405020304" pitchFamily="18" charset="0"/>
              </a:rPr>
              <a:t>Специфика ценных бумаг как товара заключается в порядке их обращения, т. е. в цепочке сделок по купле-продаже ценной бумаги одна всегда является первой (первичной), обеспечивающей поступление фондовой ценности на рынок. Все остальные сделки носят вторичный характер, поскольку они связаны с перепродажей уже поступившего на рынок финансового инструмента другим субъектам рынка.</a:t>
            </a:r>
            <a:endParaRPr lang="ru-RU" sz="1600" dirty="0">
              <a:solidFill>
                <a:schemeClr val="tx1"/>
              </a:solidFill>
              <a:latin typeface="Garamond" panose="02020404030301010803" pitchFamily="18" charset="0"/>
            </a:endParaRPr>
          </a:p>
        </p:txBody>
      </p:sp>
    </p:spTree>
    <p:extLst>
      <p:ext uri="{BB962C8B-B14F-4D97-AF65-F5344CB8AC3E}">
        <p14:creationId xmlns:p14="http://schemas.microsoft.com/office/powerpoint/2010/main" val="1782085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AC5175A2-B012-485A-8B51-C92B0AD5F088}"/>
              </a:ext>
            </a:extLst>
          </p:cNvPr>
          <p:cNvSpPr/>
          <p:nvPr/>
        </p:nvSpPr>
        <p:spPr>
          <a:xfrm>
            <a:off x="884985" y="463397"/>
            <a:ext cx="11186985" cy="1299715"/>
          </a:xfrm>
          <a:prstGeom prst="rect">
            <a:avLst/>
          </a:prstGeom>
        </p:spPr>
        <p:txBody>
          <a:bodyPr wrap="square">
            <a:spAutoFit/>
          </a:bodyPr>
          <a:lstStyle/>
          <a:p>
            <a:pPr>
              <a:lnSpc>
                <a:spcPct val="150000"/>
              </a:lnSpc>
            </a:pPr>
            <a:r>
              <a:rPr lang="ru-RU" b="1" dirty="0">
                <a:effectLst>
                  <a:outerShdw blurRad="38100" dist="38100" dir="2700000" algn="tl">
                    <a:srgbClr val="000000">
                      <a:alpha val="43137"/>
                    </a:srgbClr>
                  </a:outerShdw>
                </a:effectLst>
                <a:latin typeface="Garamond" panose="02020404030301010803" pitchFamily="18" charset="0"/>
              </a:rPr>
              <a:t>Профессиональные участники рынка </a:t>
            </a:r>
            <a:r>
              <a:rPr lang="ru-RU" dirty="0">
                <a:latin typeface="Garamond" panose="02020404030301010803" pitchFamily="18" charset="0"/>
              </a:rPr>
              <a:t>- это юридические лица, в том числе кредитные организации, а также граждане (физические лица), зарегистрированные в качестве предпринимателей, которые могут осуществлять следующие виды деятельности на рынке ценных бумаг: </a:t>
            </a:r>
          </a:p>
        </p:txBody>
      </p:sp>
      <p:sp>
        <p:nvSpPr>
          <p:cNvPr id="4" name="Прямоугольник 3">
            <a:extLst>
              <a:ext uri="{FF2B5EF4-FFF2-40B4-BE49-F238E27FC236}">
                <a16:creationId xmlns:a16="http://schemas.microsoft.com/office/drawing/2014/main" id="{6D758460-C703-4F6F-84B7-46D49A93E88E}"/>
              </a:ext>
            </a:extLst>
          </p:cNvPr>
          <p:cNvSpPr/>
          <p:nvPr/>
        </p:nvSpPr>
        <p:spPr>
          <a:xfrm>
            <a:off x="563389" y="1865499"/>
            <a:ext cx="6578073" cy="2958695"/>
          </a:xfrm>
          <a:prstGeom prst="rect">
            <a:avLst/>
          </a:prstGeom>
        </p:spPr>
        <p:txBody>
          <a:bodyPr wrap="square">
            <a:spAutoFit/>
          </a:bodyPr>
          <a:lstStyle/>
          <a:p>
            <a:pPr marL="285750" lvl="0" indent="-285750">
              <a:lnSpc>
                <a:spcPct val="150000"/>
              </a:lnSpc>
              <a:buFont typeface="Wingdings" panose="05000000000000000000" pitchFamily="2" charset="2"/>
              <a:buChar char="ü"/>
            </a:pPr>
            <a:r>
              <a:rPr lang="ru-RU" dirty="0">
                <a:solidFill>
                  <a:prstClr val="black"/>
                </a:solidFill>
                <a:latin typeface="Garamond" panose="02020404030301010803" pitchFamily="18" charset="0"/>
              </a:rPr>
              <a:t>брокерскую деятельность; </a:t>
            </a:r>
          </a:p>
          <a:p>
            <a:pPr marL="285750" lvl="0" indent="-285750">
              <a:lnSpc>
                <a:spcPct val="150000"/>
              </a:lnSpc>
              <a:buFont typeface="Wingdings" panose="05000000000000000000" pitchFamily="2" charset="2"/>
              <a:buChar char="ü"/>
            </a:pPr>
            <a:r>
              <a:rPr lang="ru-RU" dirty="0">
                <a:solidFill>
                  <a:prstClr val="black"/>
                </a:solidFill>
                <a:latin typeface="Garamond" panose="02020404030301010803" pitchFamily="18" charset="0"/>
              </a:rPr>
              <a:t>дилерскую деятельность; </a:t>
            </a:r>
          </a:p>
          <a:p>
            <a:pPr marL="285750" lvl="0" indent="-285750">
              <a:lnSpc>
                <a:spcPct val="150000"/>
              </a:lnSpc>
              <a:buFont typeface="Wingdings" panose="05000000000000000000" pitchFamily="2" charset="2"/>
              <a:buChar char="ü"/>
            </a:pPr>
            <a:r>
              <a:rPr lang="ru-RU" dirty="0">
                <a:solidFill>
                  <a:prstClr val="black"/>
                </a:solidFill>
                <a:latin typeface="Garamond" panose="02020404030301010803" pitchFamily="18" charset="0"/>
              </a:rPr>
              <a:t>деятельность по управлению ценными бумагами; </a:t>
            </a:r>
          </a:p>
          <a:p>
            <a:pPr marL="285750" lvl="0" indent="-285750">
              <a:lnSpc>
                <a:spcPct val="150000"/>
              </a:lnSpc>
              <a:buFont typeface="Wingdings" panose="05000000000000000000" pitchFamily="2" charset="2"/>
              <a:buChar char="ü"/>
            </a:pPr>
            <a:r>
              <a:rPr lang="ru-RU" dirty="0">
                <a:solidFill>
                  <a:prstClr val="black"/>
                </a:solidFill>
                <a:latin typeface="Garamond" panose="02020404030301010803" pitchFamily="18" charset="0"/>
              </a:rPr>
              <a:t>клиринговую деятельность; </a:t>
            </a:r>
          </a:p>
          <a:p>
            <a:pPr marL="285750" lvl="0" indent="-285750">
              <a:lnSpc>
                <a:spcPct val="150000"/>
              </a:lnSpc>
              <a:buFont typeface="Wingdings" panose="05000000000000000000" pitchFamily="2" charset="2"/>
              <a:buChar char="ü"/>
            </a:pPr>
            <a:r>
              <a:rPr lang="ru-RU" dirty="0">
                <a:solidFill>
                  <a:prstClr val="black"/>
                </a:solidFill>
                <a:latin typeface="Garamond" panose="02020404030301010803" pitchFamily="18" charset="0"/>
              </a:rPr>
              <a:t>депозитарную деятельность; </a:t>
            </a:r>
          </a:p>
          <a:p>
            <a:pPr marL="285750" lvl="0" indent="-285750">
              <a:lnSpc>
                <a:spcPct val="150000"/>
              </a:lnSpc>
              <a:buFont typeface="Wingdings" panose="05000000000000000000" pitchFamily="2" charset="2"/>
              <a:buChar char="ü"/>
            </a:pPr>
            <a:r>
              <a:rPr lang="ru-RU" dirty="0">
                <a:solidFill>
                  <a:prstClr val="black"/>
                </a:solidFill>
                <a:latin typeface="Garamond" panose="02020404030301010803" pitchFamily="18" charset="0"/>
              </a:rPr>
              <a:t>деятельность по ведению реестра владельцев ценных бумаг; </a:t>
            </a:r>
          </a:p>
          <a:p>
            <a:pPr marL="285750" lvl="0" indent="-285750">
              <a:lnSpc>
                <a:spcPct val="150000"/>
              </a:lnSpc>
              <a:buFont typeface="Wingdings" panose="05000000000000000000" pitchFamily="2" charset="2"/>
              <a:buChar char="ü"/>
            </a:pPr>
            <a:r>
              <a:rPr lang="ru-RU" dirty="0">
                <a:solidFill>
                  <a:prstClr val="black"/>
                </a:solidFill>
                <a:latin typeface="Garamond" panose="02020404030301010803" pitchFamily="18" charset="0"/>
              </a:rPr>
              <a:t>деятельность по организации торговли на рынке ценных бумаг.</a:t>
            </a:r>
            <a:endParaRPr lang="ru-RU" dirty="0"/>
          </a:p>
        </p:txBody>
      </p:sp>
      <p:pic>
        <p:nvPicPr>
          <p:cNvPr id="3074" name="Picture 2" descr="Черная Пятница и фондовый рынок - Black Friday News">
            <a:extLst>
              <a:ext uri="{FF2B5EF4-FFF2-40B4-BE49-F238E27FC236}">
                <a16:creationId xmlns:a16="http://schemas.microsoft.com/office/drawing/2014/main" id="{D4E2E217-FA24-4582-86A0-EEDB1DBC1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462" y="1865499"/>
            <a:ext cx="4453877" cy="297773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5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399AEE22-DC22-4C34-A002-451B8ABA31F6}"/>
              </a:ext>
            </a:extLst>
          </p:cNvPr>
          <p:cNvSpPr/>
          <p:nvPr/>
        </p:nvSpPr>
        <p:spPr>
          <a:xfrm>
            <a:off x="527221" y="436959"/>
            <a:ext cx="10997514" cy="646331"/>
          </a:xfrm>
          <a:prstGeom prst="rect">
            <a:avLst/>
          </a:prstGeom>
        </p:spPr>
        <p:txBody>
          <a:bodyPr wrap="square">
            <a:spAutoFit/>
          </a:bodyPr>
          <a:lstStyle/>
          <a:p>
            <a:pPr algn="ctr"/>
            <a:r>
              <a:rPr lang="ru-RU" dirty="0">
                <a:latin typeface="Garamond" panose="02020404030301010803" pitchFamily="18" charset="0"/>
              </a:rPr>
              <a:t>Регулирование фондового рынка осуществляется в форме государственного регулирования и саморегулирования (рис.3). </a:t>
            </a:r>
          </a:p>
        </p:txBody>
      </p:sp>
      <p:pic>
        <p:nvPicPr>
          <p:cNvPr id="52" name="Рисунок 51">
            <a:extLst>
              <a:ext uri="{FF2B5EF4-FFF2-40B4-BE49-F238E27FC236}">
                <a16:creationId xmlns:a16="http://schemas.microsoft.com/office/drawing/2014/main" id="{B3C809A4-1EC5-459D-8B58-9F70B5F4474A}"/>
              </a:ext>
            </a:extLst>
          </p:cNvPr>
          <p:cNvPicPr>
            <a:picLocks noChangeAspect="1"/>
          </p:cNvPicPr>
          <p:nvPr/>
        </p:nvPicPr>
        <p:blipFill rotWithShape="1">
          <a:blip r:embed="rId2"/>
          <a:srcRect l="33645" t="28661" r="29766" b="24985"/>
          <a:stretch/>
        </p:blipFill>
        <p:spPr>
          <a:xfrm>
            <a:off x="424170" y="1083290"/>
            <a:ext cx="6853727" cy="4884263"/>
          </a:xfrm>
          <a:prstGeom prst="rect">
            <a:avLst/>
          </a:prstGeom>
        </p:spPr>
      </p:pic>
      <p:sp>
        <p:nvSpPr>
          <p:cNvPr id="53" name="Прямоугольник 52">
            <a:extLst>
              <a:ext uri="{FF2B5EF4-FFF2-40B4-BE49-F238E27FC236}">
                <a16:creationId xmlns:a16="http://schemas.microsoft.com/office/drawing/2014/main" id="{832B6789-91C5-4A25-B0CC-D8BCD002A57E}"/>
              </a:ext>
            </a:extLst>
          </p:cNvPr>
          <p:cNvSpPr/>
          <p:nvPr/>
        </p:nvSpPr>
        <p:spPr>
          <a:xfrm>
            <a:off x="1192675" y="6054688"/>
            <a:ext cx="5972433" cy="307777"/>
          </a:xfrm>
          <a:prstGeom prst="rect">
            <a:avLst/>
          </a:prstGeom>
        </p:spPr>
        <p:txBody>
          <a:bodyPr wrap="square">
            <a:spAutoFit/>
          </a:bodyPr>
          <a:lstStyle/>
          <a:p>
            <a:pPr algn="ctr">
              <a:spcAft>
                <a:spcPts val="0"/>
              </a:spcAft>
            </a:pPr>
            <a:r>
              <a:rPr lang="ru-RU" sz="1400" dirty="0">
                <a:solidFill>
                  <a:srgbClr val="000000"/>
                </a:solidFill>
                <a:latin typeface="Garamond" panose="02020404030301010803" pitchFamily="18" charset="0"/>
                <a:ea typeface="Calibri" panose="020F0502020204030204" pitchFamily="34" charset="0"/>
                <a:cs typeface="Times New Roman" panose="02020603050405020304" pitchFamily="18" charset="0"/>
              </a:rPr>
              <a:t>Рисунок 3</a:t>
            </a:r>
            <a:r>
              <a:rPr lang="ru-RU" sz="1400" b="1" dirty="0">
                <a:solidFill>
                  <a:srgbClr val="000000"/>
                </a:solidFill>
                <a:latin typeface="Garamond" panose="02020404030301010803" pitchFamily="18" charset="0"/>
                <a:ea typeface="Calibri" panose="020F0502020204030204" pitchFamily="34" charset="0"/>
                <a:cs typeface="Times New Roman" panose="02020603050405020304" pitchFamily="18" charset="0"/>
              </a:rPr>
              <a:t> – Система регулирования российского фондового рынка</a:t>
            </a:r>
            <a:endParaRPr lang="ru-RU" sz="1100" dirty="0">
              <a:latin typeface="Garamond" panose="02020404030301010803" pitchFamily="18" charset="0"/>
              <a:ea typeface="Calibri" panose="020F0502020204030204" pitchFamily="34" charset="0"/>
              <a:cs typeface="Times New Roman" panose="02020603050405020304" pitchFamily="18" charset="0"/>
            </a:endParaRPr>
          </a:p>
        </p:txBody>
      </p:sp>
      <p:sp>
        <p:nvSpPr>
          <p:cNvPr id="54" name="Прямоугольник 53">
            <a:extLst>
              <a:ext uri="{FF2B5EF4-FFF2-40B4-BE49-F238E27FC236}">
                <a16:creationId xmlns:a16="http://schemas.microsoft.com/office/drawing/2014/main" id="{EAFECE71-6143-4345-B3AD-BEF731085436}"/>
              </a:ext>
            </a:extLst>
          </p:cNvPr>
          <p:cNvSpPr/>
          <p:nvPr/>
        </p:nvSpPr>
        <p:spPr>
          <a:xfrm>
            <a:off x="7380948" y="1083290"/>
            <a:ext cx="4374238" cy="2273571"/>
          </a:xfrm>
          <a:prstGeom prst="rect">
            <a:avLst/>
          </a:prstGeom>
          <a:solidFill>
            <a:schemeClr val="bg2">
              <a:lumMod val="90000"/>
            </a:schemeClr>
          </a:solidFill>
        </p:spPr>
        <p:txBody>
          <a:bodyPr wrap="square">
            <a:spAutoFit/>
          </a:bodyPr>
          <a:lstStyle/>
          <a:p>
            <a:pPr algn="ctr">
              <a:lnSpc>
                <a:spcPct val="150000"/>
              </a:lnSpc>
            </a:pPr>
            <a:r>
              <a:rPr lang="ru-RU" sz="1600" b="1" dirty="0">
                <a:latin typeface="Garamond" panose="02020404030301010803" pitchFamily="18" charset="0"/>
                <a:ea typeface="Times New Roman" panose="02020603050405020304" pitchFamily="18" charset="0"/>
              </a:rPr>
              <a:t>Под государственным регулированием </a:t>
            </a:r>
            <a:r>
              <a:rPr lang="ru-RU" sz="1600" dirty="0">
                <a:latin typeface="Garamond" panose="02020404030301010803" pitchFamily="18" charset="0"/>
                <a:ea typeface="Times New Roman" panose="02020603050405020304" pitchFamily="18" charset="0"/>
              </a:rPr>
              <a:t>фондового рынка принято понимать систему мер экономического, правового и организационного воздействия, устанавливающую ограничения и правила, а также ответственность за их неисполнение.</a:t>
            </a:r>
            <a:endParaRPr lang="ru-RU" sz="1600" dirty="0">
              <a:latin typeface="Garamond" panose="02020404030301010803" pitchFamily="18" charset="0"/>
            </a:endParaRPr>
          </a:p>
        </p:txBody>
      </p:sp>
      <p:sp>
        <p:nvSpPr>
          <p:cNvPr id="55" name="Прямоугольник 54">
            <a:extLst>
              <a:ext uri="{FF2B5EF4-FFF2-40B4-BE49-F238E27FC236}">
                <a16:creationId xmlns:a16="http://schemas.microsoft.com/office/drawing/2014/main" id="{734F11C7-5B71-4793-8664-04CBDC858C3B}"/>
              </a:ext>
            </a:extLst>
          </p:cNvPr>
          <p:cNvSpPr/>
          <p:nvPr/>
        </p:nvSpPr>
        <p:spPr>
          <a:xfrm>
            <a:off x="7393592" y="4003192"/>
            <a:ext cx="4374238" cy="1165575"/>
          </a:xfrm>
          <a:prstGeom prst="rect">
            <a:avLst/>
          </a:prstGeom>
        </p:spPr>
        <p:txBody>
          <a:bodyPr wrap="square">
            <a:spAutoFit/>
          </a:bodyPr>
          <a:lstStyle/>
          <a:p>
            <a:pPr indent="450215" algn="just">
              <a:lnSpc>
                <a:spcPct val="150000"/>
              </a:lnSpc>
              <a:spcAft>
                <a:spcPts val="0"/>
              </a:spcAft>
            </a:pPr>
            <a:r>
              <a:rPr lang="ru-RU" sz="16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Выделяют следующие формы государственного регулирования: </a:t>
            </a:r>
            <a:r>
              <a:rPr lang="ru-RU" sz="1600" i="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прямое и косвенное управление. </a:t>
            </a:r>
            <a:endParaRPr lang="ru-RU" sz="1600" i="1" dirty="0">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897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9484544-63F7-446D-8244-9A8D318A404D}"/>
              </a:ext>
            </a:extLst>
          </p:cNvPr>
          <p:cNvSpPr>
            <a:spLocks noGrp="1"/>
          </p:cNvSpPr>
          <p:nvPr>
            <p:ph type="dt" sz="half" idx="10"/>
          </p:nvPr>
        </p:nvSpPr>
        <p:spPr/>
        <p:txBody>
          <a:bodyPr/>
          <a:lstStyle/>
          <a:p>
            <a:pPr rtl="0"/>
            <a:fld id="{4060D38F-E364-4ED4-9BF4-D7F00FFBE76A}" type="datetime1">
              <a:rPr lang="ru-RU" smtClean="0"/>
              <a:t>11.10.2020</a:t>
            </a:fld>
            <a:endParaRPr lang="en-US"/>
          </a:p>
        </p:txBody>
      </p:sp>
      <p:sp>
        <p:nvSpPr>
          <p:cNvPr id="3" name="Прямоугольник: усеченные противолежащие углы 2">
            <a:extLst>
              <a:ext uri="{FF2B5EF4-FFF2-40B4-BE49-F238E27FC236}">
                <a16:creationId xmlns:a16="http://schemas.microsoft.com/office/drawing/2014/main" id="{559EC34A-2D4E-4AAB-9EE8-0FC253261D17}"/>
              </a:ext>
            </a:extLst>
          </p:cNvPr>
          <p:cNvSpPr/>
          <p:nvPr/>
        </p:nvSpPr>
        <p:spPr>
          <a:xfrm>
            <a:off x="494270" y="551935"/>
            <a:ext cx="11195222" cy="2627870"/>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indent="450215" algn="just">
              <a:lnSpc>
                <a:spcPct val="150000"/>
              </a:lnSpc>
              <a:spcAft>
                <a:spcPts val="0"/>
              </a:spcAft>
            </a:pPr>
            <a:r>
              <a:rPr lang="ru-RU" b="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Прямое (административное)</a:t>
            </a:r>
            <a:r>
              <a:rPr lang="ru-RU"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 управление предполагает: </a:t>
            </a:r>
          </a:p>
          <a:p>
            <a:pPr marL="285750" indent="-285750" algn="just">
              <a:lnSpc>
                <a:spcPct val="150000"/>
              </a:lnSpc>
              <a:spcAft>
                <a:spcPts val="0"/>
              </a:spcAft>
              <a:buFont typeface="Wingdings" panose="05000000000000000000" pitchFamily="2" charset="2"/>
              <a:buChar char="ü"/>
            </a:pPr>
            <a:r>
              <a:rPr lang="ru-RU"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установление обязательных требований ко всем участникам рынка ценных бумаг; </a:t>
            </a:r>
          </a:p>
          <a:p>
            <a:pPr marL="285750" indent="-285750" algn="just">
              <a:lnSpc>
                <a:spcPct val="150000"/>
              </a:lnSpc>
              <a:spcAft>
                <a:spcPts val="0"/>
              </a:spcAft>
              <a:buFont typeface="Wingdings" panose="05000000000000000000" pitchFamily="2" charset="2"/>
              <a:buChar char="ü"/>
            </a:pPr>
            <a:r>
              <a:rPr lang="ru-RU"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регистрацию участников рынка и эмитируемых ценных бумаг; </a:t>
            </a:r>
          </a:p>
          <a:p>
            <a:pPr marL="285750" indent="-285750" algn="just">
              <a:lnSpc>
                <a:spcPct val="150000"/>
              </a:lnSpc>
              <a:spcAft>
                <a:spcPts val="0"/>
              </a:spcAft>
              <a:buFont typeface="Wingdings" panose="05000000000000000000" pitchFamily="2" charset="2"/>
              <a:buChar char="ü"/>
            </a:pPr>
            <a:r>
              <a:rPr lang="ru-RU"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лицензирование профессиональной деятельности на рынке; </a:t>
            </a:r>
          </a:p>
          <a:p>
            <a:pPr marL="285750" indent="-285750" algn="just">
              <a:lnSpc>
                <a:spcPct val="150000"/>
              </a:lnSpc>
              <a:spcAft>
                <a:spcPts val="0"/>
              </a:spcAft>
              <a:buFont typeface="Wingdings" panose="05000000000000000000" pitchFamily="2" charset="2"/>
              <a:buChar char="ü"/>
            </a:pPr>
            <a:r>
              <a:rPr lang="ru-RU"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обеспечение гласности и равной информированности всех участников рынка; </a:t>
            </a:r>
          </a:p>
          <a:p>
            <a:pPr marL="285750" indent="-285750" algn="just">
              <a:lnSpc>
                <a:spcPct val="150000"/>
              </a:lnSpc>
              <a:spcAft>
                <a:spcPts val="0"/>
              </a:spcAft>
              <a:buFont typeface="Wingdings" panose="05000000000000000000" pitchFamily="2" charset="2"/>
              <a:buChar char="ü"/>
            </a:pPr>
            <a:r>
              <a:rPr lang="ru-RU"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поддержание правопорядка на рынке. </a:t>
            </a:r>
            <a:endParaRPr lang="ru-RU" sz="1400" dirty="0">
              <a:latin typeface="Garamond" panose="02020404030301010803" pitchFamily="18" charset="0"/>
              <a:ea typeface="Calibri" panose="020F0502020204030204" pitchFamily="34" charset="0"/>
              <a:cs typeface="Times New Roman" panose="02020603050405020304" pitchFamily="18" charset="0"/>
            </a:endParaRPr>
          </a:p>
        </p:txBody>
      </p:sp>
      <p:sp>
        <p:nvSpPr>
          <p:cNvPr id="4" name="Прямоугольник: усеченные противолежащие углы 3">
            <a:extLst>
              <a:ext uri="{FF2B5EF4-FFF2-40B4-BE49-F238E27FC236}">
                <a16:creationId xmlns:a16="http://schemas.microsoft.com/office/drawing/2014/main" id="{FE29419A-B47D-4D4C-A726-7AC95D3C0910}"/>
              </a:ext>
            </a:extLst>
          </p:cNvPr>
          <p:cNvSpPr/>
          <p:nvPr/>
        </p:nvSpPr>
        <p:spPr>
          <a:xfrm>
            <a:off x="494270" y="3319849"/>
            <a:ext cx="11195222" cy="3080951"/>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indent="450215" algn="just">
              <a:lnSpc>
                <a:spcPct val="150000"/>
              </a:lnSpc>
              <a:spcAft>
                <a:spcPts val="0"/>
              </a:spcAft>
            </a:pPr>
            <a:r>
              <a:rPr lang="ru-RU" b="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Косвенное (экономическое) </a:t>
            </a:r>
            <a:r>
              <a:rPr lang="ru-RU"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управление осуществляется через имеющиеся у государства экономические рычаги и капиталы: </a:t>
            </a:r>
          </a:p>
          <a:p>
            <a:pPr marL="285750" indent="-285750" algn="just">
              <a:lnSpc>
                <a:spcPct val="150000"/>
              </a:lnSpc>
              <a:spcAft>
                <a:spcPts val="0"/>
              </a:spcAft>
              <a:buFont typeface="Wingdings" panose="05000000000000000000" pitchFamily="2" charset="2"/>
              <a:buChar char="ü"/>
            </a:pPr>
            <a:r>
              <a:rPr lang="ru-RU"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систему налогообложения (налоговые ставки, льготное налогообложение); </a:t>
            </a:r>
          </a:p>
          <a:p>
            <a:pPr marL="285750" indent="-285750" algn="just">
              <a:lnSpc>
                <a:spcPct val="150000"/>
              </a:lnSpc>
              <a:spcAft>
                <a:spcPts val="0"/>
              </a:spcAft>
              <a:buFont typeface="Wingdings" panose="05000000000000000000" pitchFamily="2" charset="2"/>
              <a:buChar char="ü"/>
            </a:pPr>
            <a:r>
              <a:rPr lang="ru-RU"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денежную политику (процентные ставки и др.); </a:t>
            </a:r>
          </a:p>
          <a:p>
            <a:pPr marL="285750" indent="-285750" algn="just">
              <a:lnSpc>
                <a:spcPct val="150000"/>
              </a:lnSpc>
              <a:spcAft>
                <a:spcPts val="0"/>
              </a:spcAft>
              <a:buFont typeface="Wingdings" panose="05000000000000000000" pitchFamily="2" charset="2"/>
              <a:buChar char="ü"/>
            </a:pPr>
            <a:r>
              <a:rPr lang="ru-RU"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государственные капиталы (государственный бюджет, внебюджетные фонды и др.); </a:t>
            </a:r>
          </a:p>
          <a:p>
            <a:pPr marL="285750" indent="-285750" algn="just">
              <a:lnSpc>
                <a:spcPct val="150000"/>
              </a:lnSpc>
              <a:spcAft>
                <a:spcPts val="0"/>
              </a:spcAft>
              <a:buFont typeface="Wingdings" panose="05000000000000000000" pitchFamily="2" charset="2"/>
              <a:buChar char="ü"/>
            </a:pPr>
            <a:r>
              <a:rPr lang="ru-RU"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государственную собственность и ресурсы (государственные предприятия, природные ресурсы и земли).</a:t>
            </a:r>
            <a:endParaRPr lang="ru-RU" sz="1400" dirty="0">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347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кругленные углы 2">
            <a:extLst>
              <a:ext uri="{FF2B5EF4-FFF2-40B4-BE49-F238E27FC236}">
                <a16:creationId xmlns:a16="http://schemas.microsoft.com/office/drawing/2014/main" id="{173A5AAA-D675-4804-A186-251D7F963C4E}"/>
              </a:ext>
            </a:extLst>
          </p:cNvPr>
          <p:cNvSpPr/>
          <p:nvPr/>
        </p:nvSpPr>
        <p:spPr>
          <a:xfrm>
            <a:off x="420130" y="457201"/>
            <a:ext cx="11351740" cy="54781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Garamond" panose="02020404030301010803" pitchFamily="18" charset="0"/>
              </a:rPr>
              <a:t>Методы государственного регулирования </a:t>
            </a:r>
            <a:r>
              <a:rPr lang="ru-RU" sz="1600" dirty="0">
                <a:solidFill>
                  <a:schemeClr val="tx1"/>
                </a:solidFill>
                <a:latin typeface="Garamond" panose="02020404030301010803" pitchFamily="18" charset="0"/>
              </a:rPr>
              <a:t>рынка ценных бумаг определены законом «О рынке ценных бумаг» № 39-ФЗ: </a:t>
            </a:r>
          </a:p>
        </p:txBody>
      </p:sp>
      <p:sp>
        <p:nvSpPr>
          <p:cNvPr id="4" name="Прямоугольник: скругленные углы 3">
            <a:extLst>
              <a:ext uri="{FF2B5EF4-FFF2-40B4-BE49-F238E27FC236}">
                <a16:creationId xmlns:a16="http://schemas.microsoft.com/office/drawing/2014/main" id="{06365457-55D2-4975-85AB-5A39794C22D8}"/>
              </a:ext>
            </a:extLst>
          </p:cNvPr>
          <p:cNvSpPr/>
          <p:nvPr/>
        </p:nvSpPr>
        <p:spPr>
          <a:xfrm>
            <a:off x="420130" y="1145060"/>
            <a:ext cx="11351740" cy="54781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latin typeface="Garamond" panose="02020404030301010803" pitchFamily="18" charset="0"/>
              </a:rPr>
              <a:t>установление обязательных требований к деятельности профессиональных участников рынка ценных бумаг и ее стандартов; </a:t>
            </a:r>
          </a:p>
        </p:txBody>
      </p:sp>
      <p:sp>
        <p:nvSpPr>
          <p:cNvPr id="5" name="Прямоугольник: скругленные углы 4">
            <a:extLst>
              <a:ext uri="{FF2B5EF4-FFF2-40B4-BE49-F238E27FC236}">
                <a16:creationId xmlns:a16="http://schemas.microsoft.com/office/drawing/2014/main" id="{6D0E167C-DD0C-4763-A13D-66D2A75F14FB}"/>
              </a:ext>
            </a:extLst>
          </p:cNvPr>
          <p:cNvSpPr/>
          <p:nvPr/>
        </p:nvSpPr>
        <p:spPr>
          <a:xfrm>
            <a:off x="420130" y="1750541"/>
            <a:ext cx="11351740" cy="54781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latin typeface="Garamond" panose="02020404030301010803" pitchFamily="18" charset="0"/>
              </a:rPr>
              <a:t>государственная регистрация выпусков эмиссионных ценных бумаг и проспектов ценных бумаг и контроля за соблюдением эмитентами условий и обязательств, предусмотренных в них; </a:t>
            </a:r>
          </a:p>
        </p:txBody>
      </p:sp>
      <p:sp>
        <p:nvSpPr>
          <p:cNvPr id="6" name="Прямоугольник: скругленные углы 5">
            <a:extLst>
              <a:ext uri="{FF2B5EF4-FFF2-40B4-BE49-F238E27FC236}">
                <a16:creationId xmlns:a16="http://schemas.microsoft.com/office/drawing/2014/main" id="{6157675F-C6CF-4290-8E77-2A63F9ECF7A4}"/>
              </a:ext>
            </a:extLst>
          </p:cNvPr>
          <p:cNvSpPr/>
          <p:nvPr/>
        </p:nvSpPr>
        <p:spPr>
          <a:xfrm>
            <a:off x="420130" y="2356022"/>
            <a:ext cx="11351740" cy="54781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latin typeface="Garamond" panose="02020404030301010803" pitchFamily="18" charset="0"/>
              </a:rPr>
              <a:t>лицензирование деятельности профессиональных участников рынка ценных бумаг; </a:t>
            </a:r>
          </a:p>
        </p:txBody>
      </p:sp>
      <p:sp>
        <p:nvSpPr>
          <p:cNvPr id="7" name="Прямоугольник: скругленные углы 6">
            <a:extLst>
              <a:ext uri="{FF2B5EF4-FFF2-40B4-BE49-F238E27FC236}">
                <a16:creationId xmlns:a16="http://schemas.microsoft.com/office/drawing/2014/main" id="{AA594C7E-65B4-4BB4-9E2C-14C9AB0F4781}"/>
              </a:ext>
            </a:extLst>
          </p:cNvPr>
          <p:cNvSpPr/>
          <p:nvPr/>
        </p:nvSpPr>
        <p:spPr>
          <a:xfrm>
            <a:off x="420130" y="2961503"/>
            <a:ext cx="11351740" cy="54781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latin typeface="Garamond" panose="02020404030301010803" pitchFamily="18" charset="0"/>
              </a:rPr>
              <a:t>создание системы защиты прав владельцев и контроля за соблюдением их прав эмитентами и профессиональными участниками рынка ценных бумаг; </a:t>
            </a:r>
          </a:p>
        </p:txBody>
      </p:sp>
      <p:sp>
        <p:nvSpPr>
          <p:cNvPr id="8" name="Прямоугольник: скругленные углы 7">
            <a:extLst>
              <a:ext uri="{FF2B5EF4-FFF2-40B4-BE49-F238E27FC236}">
                <a16:creationId xmlns:a16="http://schemas.microsoft.com/office/drawing/2014/main" id="{233400BE-AF7F-4FF0-ABF2-1802D6497BE2}"/>
              </a:ext>
            </a:extLst>
          </p:cNvPr>
          <p:cNvSpPr/>
          <p:nvPr/>
        </p:nvSpPr>
        <p:spPr>
          <a:xfrm>
            <a:off x="420130" y="3566984"/>
            <a:ext cx="11351740" cy="54781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latin typeface="Garamond" panose="02020404030301010803" pitchFamily="18" charset="0"/>
              </a:rPr>
              <a:t>запрещение и пресечение деятельности лиц, осуществляющих предпринимательскую деятельность на рынке ценных бумаг без соответствующей лицензии. </a:t>
            </a:r>
          </a:p>
        </p:txBody>
      </p:sp>
      <p:sp>
        <p:nvSpPr>
          <p:cNvPr id="9" name="Облачко с текстом: овальное 8">
            <a:extLst>
              <a:ext uri="{FF2B5EF4-FFF2-40B4-BE49-F238E27FC236}">
                <a16:creationId xmlns:a16="http://schemas.microsoft.com/office/drawing/2014/main" id="{91EB63E5-5673-4952-B887-95D9B9CD4B19}"/>
              </a:ext>
            </a:extLst>
          </p:cNvPr>
          <p:cNvSpPr/>
          <p:nvPr/>
        </p:nvSpPr>
        <p:spPr>
          <a:xfrm>
            <a:off x="601362" y="4757350"/>
            <a:ext cx="10989276" cy="95559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atin typeface="Garamond" panose="02020404030301010803" pitchFamily="18" charset="0"/>
              </a:rPr>
              <a:t>С 2013 года функции надзора и регулирования рынка ценных бумаг переданы Центральному Банку РФ.</a:t>
            </a:r>
          </a:p>
        </p:txBody>
      </p:sp>
    </p:spTree>
    <p:extLst>
      <p:ext uri="{BB962C8B-B14F-4D97-AF65-F5344CB8AC3E}">
        <p14:creationId xmlns:p14="http://schemas.microsoft.com/office/powerpoint/2010/main" val="2481729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989_TF78438558" id="{9E57F44F-DA93-4254-91DF-B1426C3EFFA1}" vid="{65451059-DDF1-4B5B-9523-2E5E61368425}"/>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{62204EC0-7E89-4BFC-B151-5D2845EE359F}tf78438558_win32</Template>
  <TotalTime>0</TotalTime>
  <Words>3423</Words>
  <Application>Microsoft Office PowerPoint</Application>
  <PresentationFormat>Широкоэкранный</PresentationFormat>
  <Paragraphs>197</Paragraphs>
  <Slides>27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27</vt:i4>
      </vt:variant>
    </vt:vector>
  </HeadingPairs>
  <TitlesOfParts>
    <vt:vector size="36" baseType="lpstr">
      <vt:lpstr>Arial</vt:lpstr>
      <vt:lpstr>Bookman Old Style</vt:lpstr>
      <vt:lpstr>Calibri</vt:lpstr>
      <vt:lpstr>Century Gothic</vt:lpstr>
      <vt:lpstr>Garamond</vt:lpstr>
      <vt:lpstr>Symbol</vt:lpstr>
      <vt:lpstr>Times New Roman</vt:lpstr>
      <vt:lpstr>Wingdings</vt:lpstr>
      <vt:lpstr>СавонVTI</vt:lpstr>
      <vt:lpstr>Тема 4 «Фондовый рынок»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2020-10-11T14:09:37Z</dcterms:created>
  <dcterms:modified xsi:type="dcterms:W3CDTF">2020-10-11T16:51:28Z</dcterms:modified>
</cp:coreProperties>
</file>